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982200" cy="6578600"/>
  <p:notesSz cx="6858000" cy="9144000"/>
  <p:embeddedFontLst>
    <p:embeddedFont>
      <p:font typeface="Canva Sans" panose="020B0604020202020204" charset="0"/>
      <p:regular r:id="rId33"/>
    </p:embeddedFont>
    <p:embeddedFont>
      <p:font typeface="Canva Sans Bold" panose="020B0604020202020204" charset="0"/>
      <p:regular r:id="rId34"/>
    </p:embeddedFont>
    <p:embeddedFont>
      <p:font typeface="Cardo" panose="020B0604020202020204" charset="-79"/>
      <p:regular r:id="rId35"/>
    </p:embeddedFont>
    <p:embeddedFont>
      <p:font typeface="Cardo Bold" panose="020B0604020202020204" charset="-79"/>
      <p:regular r:id="rId36"/>
    </p:embeddedFont>
    <p:embeddedFont>
      <p:font typeface="Didact Gothic" panose="00000500000000000000" pitchFamily="2" charset="0"/>
      <p:regular r:id="rId37"/>
    </p:embeddedFont>
    <p:embeddedFont>
      <p:font typeface="IBM Plex Sans Bold" panose="020B0604020202020204" charset="0"/>
      <p:regular r:id="rId38"/>
    </p:embeddedFont>
    <p:embeddedFont>
      <p:font typeface="IBM Plex Sans Bold Italics" panose="020B0604020202020204" charset="0"/>
      <p:regular r:id="rId39"/>
    </p:embeddedFont>
    <p:embeddedFont>
      <p:font typeface="IBM Plex Sans Medium" panose="020B0603050203000203" pitchFamily="34" charset="0"/>
      <p:regular r:id="rId40"/>
    </p:embeddedFont>
    <p:embeddedFont>
      <p:font typeface="League Spartan" panose="020B0604020202020204" charset="0"/>
      <p:regular r:id="rId41"/>
    </p:embeddedFont>
    <p:embeddedFont>
      <p:font typeface="Quintessential" panose="020B0604020202020204" charset="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51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94" d="100"/>
          <a:sy n="94" d="100"/>
        </p:scale>
        <p:origin x="1018"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05.08.2024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625725" y="512763"/>
            <a:ext cx="389255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625725" y="512763"/>
            <a:ext cx="389255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625725" y="512763"/>
            <a:ext cx="389255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625725" y="512763"/>
            <a:ext cx="389255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625725" y="512763"/>
            <a:ext cx="389255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625725" y="512763"/>
            <a:ext cx="389255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625725" y="512763"/>
            <a:ext cx="389255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625725" y="512763"/>
            <a:ext cx="389255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625725" y="512763"/>
            <a:ext cx="389255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625725" y="512763"/>
            <a:ext cx="389255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hyperlink" Target="https://www.acc.org/latest-in-cardiology/ten-points-to-remember/2020/10/30/18/51/contemporary-diagnosis-and-management"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hyperlink" Target="https://www.aafp.org/pubs/afp/issues/2012/0615/p1161.html"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hyperlink" Target="https://www.kaggle.com/datasets/johnsmith88/heart-disease-dataset"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EDEEB"/>
        </a:solidFill>
        <a:effectLst/>
      </p:bgPr>
    </p:bg>
    <p:spTree>
      <p:nvGrpSpPr>
        <p:cNvPr id="1" name=""/>
        <p:cNvGrpSpPr/>
        <p:nvPr/>
      </p:nvGrpSpPr>
      <p:grpSpPr>
        <a:xfrm>
          <a:off x="0" y="0"/>
          <a:ext cx="0" cy="0"/>
          <a:chOff x="0" y="0"/>
          <a:chExt cx="0" cy="0"/>
        </a:xfrm>
      </p:grpSpPr>
      <p:grpSp>
        <p:nvGrpSpPr>
          <p:cNvPr id="2" name="Group 2"/>
          <p:cNvGrpSpPr/>
          <p:nvPr/>
        </p:nvGrpSpPr>
        <p:grpSpPr>
          <a:xfrm>
            <a:off x="-9245" y="3855273"/>
            <a:ext cx="499269" cy="2740986"/>
            <a:chOff x="0" y="0"/>
            <a:chExt cx="665692" cy="3654648"/>
          </a:xfrm>
        </p:grpSpPr>
        <p:sp>
          <p:nvSpPr>
            <p:cNvPr id="3" name="Freeform 3"/>
            <p:cNvSpPr/>
            <p:nvPr/>
          </p:nvSpPr>
          <p:spPr>
            <a:xfrm>
              <a:off x="0" y="0"/>
              <a:ext cx="665734" cy="3654679"/>
            </a:xfrm>
            <a:custGeom>
              <a:avLst/>
              <a:gdLst/>
              <a:ahLst/>
              <a:cxnLst/>
              <a:rect l="l" t="t" r="r" b="b"/>
              <a:pathLst>
                <a:path w="665734" h="3654679">
                  <a:moveTo>
                    <a:pt x="0" y="0"/>
                  </a:moveTo>
                  <a:lnTo>
                    <a:pt x="665734" y="3654679"/>
                  </a:lnTo>
                  <a:lnTo>
                    <a:pt x="0" y="3643757"/>
                  </a:lnTo>
                  <a:cubicBezTo>
                    <a:pt x="4064" y="2440051"/>
                    <a:pt x="8255" y="1236345"/>
                    <a:pt x="0" y="0"/>
                  </a:cubicBezTo>
                  <a:close/>
                </a:path>
              </a:pathLst>
            </a:custGeom>
            <a:solidFill>
              <a:srgbClr val="DDA83F">
                <a:alpha val="84706"/>
              </a:srgbClr>
            </a:solidFill>
          </p:spPr>
        </p:sp>
      </p:grpSp>
      <p:sp>
        <p:nvSpPr>
          <p:cNvPr id="4" name="AutoShape 4"/>
          <p:cNvSpPr/>
          <p:nvPr/>
        </p:nvSpPr>
        <p:spPr>
          <a:xfrm rot="-1825605">
            <a:off x="5246115" y="5299707"/>
            <a:ext cx="5106246" cy="0"/>
          </a:xfrm>
          <a:prstGeom prst="line">
            <a:avLst/>
          </a:prstGeom>
          <a:ln w="9525" cap="rnd">
            <a:solidFill>
              <a:srgbClr val="8C3839"/>
            </a:solidFill>
            <a:prstDash val="solid"/>
            <a:headEnd type="none" w="sm" len="sm"/>
            <a:tailEnd type="none" w="sm" len="sm"/>
          </a:ln>
        </p:spPr>
      </p:sp>
      <p:sp>
        <p:nvSpPr>
          <p:cNvPr id="5" name="AutoShape 5"/>
          <p:cNvSpPr/>
          <p:nvPr/>
        </p:nvSpPr>
        <p:spPr>
          <a:xfrm rot="4710223">
            <a:off x="4990255" y="3294062"/>
            <a:ext cx="6732342" cy="0"/>
          </a:xfrm>
          <a:prstGeom prst="line">
            <a:avLst/>
          </a:prstGeom>
          <a:ln w="9525" cap="rnd">
            <a:solidFill>
              <a:srgbClr val="8C3839"/>
            </a:solidFill>
            <a:prstDash val="solid"/>
            <a:headEnd type="none" w="sm" len="sm"/>
            <a:tailEnd type="none" w="sm" len="sm"/>
          </a:ln>
        </p:spPr>
      </p:sp>
      <p:grpSp>
        <p:nvGrpSpPr>
          <p:cNvPr id="6" name="Group 6"/>
          <p:cNvGrpSpPr/>
          <p:nvPr/>
        </p:nvGrpSpPr>
        <p:grpSpPr>
          <a:xfrm>
            <a:off x="7526047" y="1"/>
            <a:ext cx="2478262" cy="6596258"/>
            <a:chOff x="0" y="0"/>
            <a:chExt cx="3304349" cy="8795011"/>
          </a:xfrm>
        </p:grpSpPr>
        <p:sp>
          <p:nvSpPr>
            <p:cNvPr id="7" name="Freeform 7"/>
            <p:cNvSpPr/>
            <p:nvPr/>
          </p:nvSpPr>
          <p:spPr>
            <a:xfrm>
              <a:off x="0" y="0"/>
              <a:ext cx="3307842" cy="8795003"/>
            </a:xfrm>
            <a:custGeom>
              <a:avLst/>
              <a:gdLst/>
              <a:ahLst/>
              <a:cxnLst/>
              <a:rect l="l" t="t" r="r" b="b"/>
              <a:pathLst>
                <a:path w="3307842" h="8795003">
                  <a:moveTo>
                    <a:pt x="2946273" y="0"/>
                  </a:moveTo>
                  <a:lnTo>
                    <a:pt x="0" y="8784209"/>
                  </a:lnTo>
                  <a:lnTo>
                    <a:pt x="3303778" y="8795003"/>
                  </a:lnTo>
                  <a:cubicBezTo>
                    <a:pt x="3307842" y="5866892"/>
                    <a:pt x="3287395" y="2938907"/>
                    <a:pt x="3291459" y="10795"/>
                  </a:cubicBezTo>
                  <a:lnTo>
                    <a:pt x="2946273" y="0"/>
                  </a:lnTo>
                  <a:close/>
                </a:path>
              </a:pathLst>
            </a:custGeom>
            <a:solidFill>
              <a:srgbClr val="DDA83F">
                <a:alpha val="29804"/>
              </a:srgbClr>
            </a:solidFill>
          </p:spPr>
        </p:sp>
      </p:grpSp>
      <p:grpSp>
        <p:nvGrpSpPr>
          <p:cNvPr id="8" name="Group 8"/>
          <p:cNvGrpSpPr/>
          <p:nvPr/>
        </p:nvGrpSpPr>
        <p:grpSpPr>
          <a:xfrm>
            <a:off x="7868133" y="-8134"/>
            <a:ext cx="2127403" cy="6596259"/>
            <a:chOff x="0" y="0"/>
            <a:chExt cx="2836538" cy="8795012"/>
          </a:xfrm>
        </p:grpSpPr>
        <p:sp>
          <p:nvSpPr>
            <p:cNvPr id="9" name="Freeform 9"/>
            <p:cNvSpPr/>
            <p:nvPr/>
          </p:nvSpPr>
          <p:spPr>
            <a:xfrm>
              <a:off x="0" y="0"/>
              <a:ext cx="2839466" cy="8795004"/>
            </a:xfrm>
            <a:custGeom>
              <a:avLst/>
              <a:gdLst/>
              <a:ahLst/>
              <a:cxnLst/>
              <a:rect l="l" t="t" r="r" b="b"/>
              <a:pathLst>
                <a:path w="2839466" h="8795004">
                  <a:moveTo>
                    <a:pt x="0" y="0"/>
                  </a:moveTo>
                  <a:lnTo>
                    <a:pt x="1750568" y="8795004"/>
                  </a:lnTo>
                  <a:lnTo>
                    <a:pt x="2835402" y="8795004"/>
                  </a:lnTo>
                  <a:cubicBezTo>
                    <a:pt x="2831338" y="5863336"/>
                    <a:pt x="2839466" y="2931668"/>
                    <a:pt x="2835402" y="0"/>
                  </a:cubicBezTo>
                  <a:lnTo>
                    <a:pt x="0" y="0"/>
                  </a:lnTo>
                  <a:close/>
                </a:path>
              </a:pathLst>
            </a:custGeom>
            <a:solidFill>
              <a:srgbClr val="DDA83F">
                <a:alpha val="19608"/>
              </a:srgbClr>
            </a:solidFill>
          </p:spPr>
        </p:sp>
      </p:grpSp>
      <p:grpSp>
        <p:nvGrpSpPr>
          <p:cNvPr id="10" name="Group 10"/>
          <p:cNvGrpSpPr/>
          <p:nvPr/>
        </p:nvGrpSpPr>
        <p:grpSpPr>
          <a:xfrm>
            <a:off x="7248675" y="3765804"/>
            <a:ext cx="2744848" cy="2822320"/>
            <a:chOff x="0" y="0"/>
            <a:chExt cx="3659797" cy="3763093"/>
          </a:xfrm>
        </p:grpSpPr>
        <p:sp>
          <p:nvSpPr>
            <p:cNvPr id="11" name="Freeform 11"/>
            <p:cNvSpPr/>
            <p:nvPr/>
          </p:nvSpPr>
          <p:spPr>
            <a:xfrm>
              <a:off x="0" y="0"/>
              <a:ext cx="3659759" cy="3763137"/>
            </a:xfrm>
            <a:custGeom>
              <a:avLst/>
              <a:gdLst/>
              <a:ahLst/>
              <a:cxnLst/>
              <a:rect l="l" t="t" r="r" b="b"/>
              <a:pathLst>
                <a:path w="3659759" h="3763137">
                  <a:moveTo>
                    <a:pt x="0" y="3763137"/>
                  </a:moveTo>
                  <a:lnTo>
                    <a:pt x="3650234" y="0"/>
                  </a:lnTo>
                  <a:cubicBezTo>
                    <a:pt x="3653409" y="1254379"/>
                    <a:pt x="3656584" y="2508758"/>
                    <a:pt x="3659759" y="3763137"/>
                  </a:cubicBezTo>
                  <a:lnTo>
                    <a:pt x="0" y="3763137"/>
                  </a:lnTo>
                  <a:close/>
                </a:path>
              </a:pathLst>
            </a:custGeom>
            <a:solidFill>
              <a:srgbClr val="2B4743">
                <a:alpha val="71765"/>
              </a:srgbClr>
            </a:solidFill>
          </p:spPr>
        </p:sp>
      </p:grpSp>
      <p:grpSp>
        <p:nvGrpSpPr>
          <p:cNvPr id="12" name="Group 12"/>
          <p:cNvGrpSpPr/>
          <p:nvPr/>
        </p:nvGrpSpPr>
        <p:grpSpPr>
          <a:xfrm>
            <a:off x="7655487" y="-8134"/>
            <a:ext cx="2340050" cy="6596259"/>
            <a:chOff x="0" y="0"/>
            <a:chExt cx="3120067" cy="8795012"/>
          </a:xfrm>
        </p:grpSpPr>
        <p:sp>
          <p:nvSpPr>
            <p:cNvPr id="13" name="Freeform 13"/>
            <p:cNvSpPr/>
            <p:nvPr/>
          </p:nvSpPr>
          <p:spPr>
            <a:xfrm>
              <a:off x="0" y="0"/>
              <a:ext cx="3120136" cy="8795004"/>
            </a:xfrm>
            <a:custGeom>
              <a:avLst/>
              <a:gdLst/>
              <a:ahLst/>
              <a:cxnLst/>
              <a:rect l="l" t="t" r="r" b="b"/>
              <a:pathLst>
                <a:path w="3120136" h="8795004">
                  <a:moveTo>
                    <a:pt x="0" y="0"/>
                  </a:moveTo>
                  <a:lnTo>
                    <a:pt x="2703449" y="8795004"/>
                  </a:lnTo>
                  <a:lnTo>
                    <a:pt x="3120136" y="8784210"/>
                  </a:lnTo>
                  <a:lnTo>
                    <a:pt x="3120136" y="0"/>
                  </a:lnTo>
                  <a:lnTo>
                    <a:pt x="0" y="0"/>
                  </a:lnTo>
                  <a:close/>
                </a:path>
              </a:pathLst>
            </a:custGeom>
            <a:solidFill>
              <a:srgbClr val="FFD3DB">
                <a:alpha val="69804"/>
              </a:srgbClr>
            </a:solidFill>
          </p:spPr>
        </p:sp>
      </p:grpSp>
      <p:grpSp>
        <p:nvGrpSpPr>
          <p:cNvPr id="14" name="Group 14"/>
          <p:cNvGrpSpPr/>
          <p:nvPr/>
        </p:nvGrpSpPr>
        <p:grpSpPr>
          <a:xfrm>
            <a:off x="9059103" y="-8134"/>
            <a:ext cx="936435" cy="6596259"/>
            <a:chOff x="0" y="0"/>
            <a:chExt cx="1248580" cy="8795012"/>
          </a:xfrm>
        </p:grpSpPr>
        <p:sp>
          <p:nvSpPr>
            <p:cNvPr id="15" name="Freeform 15"/>
            <p:cNvSpPr/>
            <p:nvPr/>
          </p:nvSpPr>
          <p:spPr>
            <a:xfrm>
              <a:off x="0" y="0"/>
              <a:ext cx="1248537" cy="8795004"/>
            </a:xfrm>
            <a:custGeom>
              <a:avLst/>
              <a:gdLst/>
              <a:ahLst/>
              <a:cxnLst/>
              <a:rect l="l" t="t" r="r" b="b"/>
              <a:pathLst>
                <a:path w="1248537" h="8795004">
                  <a:moveTo>
                    <a:pt x="985774" y="0"/>
                  </a:moveTo>
                  <a:lnTo>
                    <a:pt x="0" y="8795004"/>
                  </a:lnTo>
                  <a:lnTo>
                    <a:pt x="1248537" y="8795004"/>
                  </a:lnTo>
                  <a:cubicBezTo>
                    <a:pt x="1245870" y="5863336"/>
                    <a:pt x="1243076" y="2931668"/>
                    <a:pt x="1240409" y="0"/>
                  </a:cubicBezTo>
                  <a:lnTo>
                    <a:pt x="985774" y="0"/>
                  </a:lnTo>
                  <a:close/>
                </a:path>
              </a:pathLst>
            </a:custGeom>
            <a:solidFill>
              <a:srgbClr val="DA7073">
                <a:alpha val="69804"/>
              </a:srgbClr>
            </a:solidFill>
          </p:spPr>
        </p:sp>
      </p:grpSp>
      <p:grpSp>
        <p:nvGrpSpPr>
          <p:cNvPr id="16" name="Group 16"/>
          <p:cNvGrpSpPr/>
          <p:nvPr/>
        </p:nvGrpSpPr>
        <p:grpSpPr>
          <a:xfrm>
            <a:off x="8820449" y="-8135"/>
            <a:ext cx="1164928" cy="6596259"/>
            <a:chOff x="0" y="0"/>
            <a:chExt cx="1553237" cy="8795012"/>
          </a:xfrm>
        </p:grpSpPr>
        <p:sp>
          <p:nvSpPr>
            <p:cNvPr id="17" name="Freeform 17"/>
            <p:cNvSpPr/>
            <p:nvPr/>
          </p:nvSpPr>
          <p:spPr>
            <a:xfrm>
              <a:off x="0" y="0"/>
              <a:ext cx="1556385" cy="8795004"/>
            </a:xfrm>
            <a:custGeom>
              <a:avLst/>
              <a:gdLst/>
              <a:ahLst/>
              <a:cxnLst/>
              <a:rect l="l" t="t" r="r" b="b"/>
              <a:pathLst>
                <a:path w="1556385" h="8795004">
                  <a:moveTo>
                    <a:pt x="0" y="0"/>
                  </a:moveTo>
                  <a:lnTo>
                    <a:pt x="1366647" y="8795004"/>
                  </a:lnTo>
                  <a:lnTo>
                    <a:pt x="1552956" y="8795004"/>
                  </a:lnTo>
                  <a:cubicBezTo>
                    <a:pt x="1556385" y="5859780"/>
                    <a:pt x="1528826" y="2935224"/>
                    <a:pt x="1532255" y="0"/>
                  </a:cubicBezTo>
                  <a:lnTo>
                    <a:pt x="0" y="0"/>
                  </a:lnTo>
                  <a:close/>
                </a:path>
              </a:pathLst>
            </a:custGeom>
            <a:solidFill>
              <a:srgbClr val="DDA83F">
                <a:alpha val="64706"/>
              </a:srgbClr>
            </a:solidFill>
          </p:spPr>
        </p:sp>
      </p:grpSp>
      <p:grpSp>
        <p:nvGrpSpPr>
          <p:cNvPr id="18" name="Group 18"/>
          <p:cNvGrpSpPr/>
          <p:nvPr/>
        </p:nvGrpSpPr>
        <p:grpSpPr>
          <a:xfrm>
            <a:off x="8801957" y="4701156"/>
            <a:ext cx="1194757" cy="1886970"/>
            <a:chOff x="0" y="0"/>
            <a:chExt cx="1593009" cy="2515959"/>
          </a:xfrm>
        </p:grpSpPr>
        <p:sp>
          <p:nvSpPr>
            <p:cNvPr id="19" name="Freeform 19"/>
            <p:cNvSpPr/>
            <p:nvPr/>
          </p:nvSpPr>
          <p:spPr>
            <a:xfrm>
              <a:off x="0" y="0"/>
              <a:ext cx="1592961" cy="2515997"/>
            </a:xfrm>
            <a:custGeom>
              <a:avLst/>
              <a:gdLst/>
              <a:ahLst/>
              <a:cxnLst/>
              <a:rect l="l" t="t" r="r" b="b"/>
              <a:pathLst>
                <a:path w="1592961" h="2515997">
                  <a:moveTo>
                    <a:pt x="0" y="2515997"/>
                  </a:moveTo>
                  <a:lnTo>
                    <a:pt x="1585595" y="0"/>
                  </a:lnTo>
                  <a:cubicBezTo>
                    <a:pt x="1588008" y="836422"/>
                    <a:pt x="1590548" y="1672971"/>
                    <a:pt x="1592961" y="2509393"/>
                  </a:cubicBezTo>
                  <a:lnTo>
                    <a:pt x="0" y="2515997"/>
                  </a:lnTo>
                  <a:close/>
                </a:path>
              </a:pathLst>
            </a:custGeom>
            <a:solidFill>
              <a:srgbClr val="DDA83F">
                <a:alpha val="80000"/>
              </a:srgbClr>
            </a:solidFill>
          </p:spPr>
        </p:sp>
      </p:grpSp>
      <p:sp>
        <p:nvSpPr>
          <p:cNvPr id="20" name="TextBox 20"/>
          <p:cNvSpPr txBox="1"/>
          <p:nvPr/>
        </p:nvSpPr>
        <p:spPr>
          <a:xfrm>
            <a:off x="142948" y="177213"/>
            <a:ext cx="9496352" cy="942879"/>
          </a:xfrm>
          <a:prstGeom prst="rect">
            <a:avLst/>
          </a:prstGeom>
        </p:spPr>
        <p:txBody>
          <a:bodyPr wrap="square" lIns="0" tIns="0" rIns="0" bIns="0" rtlCol="0" anchor="t">
            <a:spAutoFit/>
          </a:bodyPr>
          <a:lstStyle/>
          <a:p>
            <a:pPr algn="l">
              <a:lnSpc>
                <a:spcPts val="3756"/>
              </a:lnSpc>
            </a:pPr>
            <a:r>
              <a:rPr lang="en-US" sz="3383" dirty="0">
                <a:solidFill>
                  <a:srgbClr val="A5C93D"/>
                </a:solidFill>
                <a:latin typeface="League Spartan"/>
                <a:ea typeface="League Spartan"/>
                <a:cs typeface="League Spartan"/>
                <a:sym typeface="League Spartan"/>
              </a:rPr>
              <a:t>Data Analytics Internship Program 2024</a:t>
            </a:r>
          </a:p>
          <a:p>
            <a:pPr algn="l">
              <a:lnSpc>
                <a:spcPts val="3625"/>
              </a:lnSpc>
            </a:pPr>
            <a:r>
              <a:rPr lang="en-US" sz="3265" dirty="0">
                <a:solidFill>
                  <a:srgbClr val="2491CE"/>
                </a:solidFill>
                <a:latin typeface="IBM Plex Sans Medium"/>
                <a:ea typeface="IBM Plex Sans Medium"/>
                <a:cs typeface="IBM Plex Sans Medium"/>
                <a:sym typeface="IBM Plex Sans Medium"/>
              </a:rPr>
              <a:t>Final Project Presentation</a:t>
            </a:r>
          </a:p>
        </p:txBody>
      </p:sp>
      <p:sp>
        <p:nvSpPr>
          <p:cNvPr id="21" name="TextBox 21"/>
          <p:cNvSpPr txBox="1"/>
          <p:nvPr/>
        </p:nvSpPr>
        <p:spPr>
          <a:xfrm>
            <a:off x="2662347" y="6039044"/>
            <a:ext cx="7995180" cy="371475"/>
          </a:xfrm>
          <a:prstGeom prst="rect">
            <a:avLst/>
          </a:prstGeom>
        </p:spPr>
        <p:txBody>
          <a:bodyPr lIns="0" tIns="0" rIns="0" bIns="0" rtlCol="0" anchor="t">
            <a:spAutoFit/>
          </a:bodyPr>
          <a:lstStyle/>
          <a:p>
            <a:pPr algn="l">
              <a:lnSpc>
                <a:spcPts val="2936"/>
              </a:lnSpc>
            </a:pPr>
            <a:r>
              <a:rPr lang="en-US" sz="2446">
                <a:solidFill>
                  <a:srgbClr val="2B4743"/>
                </a:solidFill>
                <a:latin typeface="IBM Plex Sans Bold Italics"/>
                <a:ea typeface="IBM Plex Sans Bold Italics"/>
                <a:cs typeface="IBM Plex Sans Bold Italics"/>
                <a:sym typeface="IBM Plex Sans Bold Italics"/>
              </a:rPr>
              <a:t>IBM SkillsBuild for Adult Learners - Data Analytics</a:t>
            </a:r>
          </a:p>
        </p:txBody>
      </p:sp>
      <p:grpSp>
        <p:nvGrpSpPr>
          <p:cNvPr id="22" name="Group 22"/>
          <p:cNvGrpSpPr/>
          <p:nvPr/>
        </p:nvGrpSpPr>
        <p:grpSpPr>
          <a:xfrm>
            <a:off x="187053" y="634365"/>
            <a:ext cx="7619829" cy="47625"/>
            <a:chOff x="0" y="0"/>
            <a:chExt cx="10159772" cy="63500"/>
          </a:xfrm>
        </p:grpSpPr>
        <p:sp>
          <p:nvSpPr>
            <p:cNvPr id="23" name="Freeform 23"/>
            <p:cNvSpPr/>
            <p:nvPr/>
          </p:nvSpPr>
          <p:spPr>
            <a:xfrm>
              <a:off x="6350" y="6937"/>
              <a:ext cx="10147046" cy="49669"/>
            </a:xfrm>
            <a:custGeom>
              <a:avLst/>
              <a:gdLst/>
              <a:ahLst/>
              <a:cxnLst/>
              <a:rect l="l" t="t" r="r" b="b"/>
              <a:pathLst>
                <a:path w="10147046" h="49669">
                  <a:moveTo>
                    <a:pt x="0" y="0"/>
                  </a:moveTo>
                  <a:lnTo>
                    <a:pt x="10147046" y="0"/>
                  </a:lnTo>
                  <a:lnTo>
                    <a:pt x="10147046" y="49669"/>
                  </a:lnTo>
                  <a:lnTo>
                    <a:pt x="0" y="49669"/>
                  </a:lnTo>
                  <a:close/>
                </a:path>
              </a:pathLst>
            </a:custGeom>
            <a:solidFill>
              <a:srgbClr val="15302D"/>
            </a:solidFill>
          </p:spPr>
        </p:sp>
        <p:sp>
          <p:nvSpPr>
            <p:cNvPr id="24" name="Freeform 24"/>
            <p:cNvSpPr/>
            <p:nvPr/>
          </p:nvSpPr>
          <p:spPr>
            <a:xfrm>
              <a:off x="0" y="0"/>
              <a:ext cx="10159746" cy="63539"/>
            </a:xfrm>
            <a:custGeom>
              <a:avLst/>
              <a:gdLst/>
              <a:ahLst/>
              <a:cxnLst/>
              <a:rect l="l" t="t" r="r" b="b"/>
              <a:pathLst>
                <a:path w="10159746" h="63539">
                  <a:moveTo>
                    <a:pt x="6350" y="0"/>
                  </a:moveTo>
                  <a:lnTo>
                    <a:pt x="10153396" y="0"/>
                  </a:lnTo>
                  <a:cubicBezTo>
                    <a:pt x="10156952" y="0"/>
                    <a:pt x="10159746" y="3052"/>
                    <a:pt x="10159746" y="6937"/>
                  </a:cubicBezTo>
                  <a:lnTo>
                    <a:pt x="10159746" y="56606"/>
                  </a:lnTo>
                  <a:cubicBezTo>
                    <a:pt x="10159746" y="60491"/>
                    <a:pt x="10156952" y="63539"/>
                    <a:pt x="10153396" y="63539"/>
                  </a:cubicBezTo>
                  <a:lnTo>
                    <a:pt x="6350" y="63539"/>
                  </a:lnTo>
                  <a:cubicBezTo>
                    <a:pt x="2794" y="63539"/>
                    <a:pt x="0" y="60491"/>
                    <a:pt x="0" y="56606"/>
                  </a:cubicBezTo>
                  <a:lnTo>
                    <a:pt x="0" y="6937"/>
                  </a:lnTo>
                  <a:cubicBezTo>
                    <a:pt x="0" y="3052"/>
                    <a:pt x="2794" y="0"/>
                    <a:pt x="6350" y="0"/>
                  </a:cubicBezTo>
                  <a:moveTo>
                    <a:pt x="6350" y="13874"/>
                  </a:moveTo>
                  <a:lnTo>
                    <a:pt x="6350" y="6937"/>
                  </a:lnTo>
                  <a:lnTo>
                    <a:pt x="12700" y="6937"/>
                  </a:lnTo>
                  <a:lnTo>
                    <a:pt x="12700" y="56606"/>
                  </a:lnTo>
                  <a:lnTo>
                    <a:pt x="6350" y="56606"/>
                  </a:lnTo>
                  <a:lnTo>
                    <a:pt x="6350" y="49669"/>
                  </a:lnTo>
                  <a:lnTo>
                    <a:pt x="10153396" y="49669"/>
                  </a:lnTo>
                  <a:lnTo>
                    <a:pt x="10153396" y="56606"/>
                  </a:lnTo>
                  <a:lnTo>
                    <a:pt x="10147046" y="56606"/>
                  </a:lnTo>
                  <a:lnTo>
                    <a:pt x="10147046" y="6937"/>
                  </a:lnTo>
                  <a:lnTo>
                    <a:pt x="10153396" y="6937"/>
                  </a:lnTo>
                  <a:lnTo>
                    <a:pt x="10153396" y="13874"/>
                  </a:lnTo>
                  <a:lnTo>
                    <a:pt x="6350" y="13874"/>
                  </a:lnTo>
                  <a:close/>
                </a:path>
              </a:pathLst>
            </a:custGeom>
            <a:solidFill>
              <a:srgbClr val="A5C93D"/>
            </a:solidFill>
          </p:spPr>
        </p:sp>
      </p:grpSp>
      <p:sp>
        <p:nvSpPr>
          <p:cNvPr id="25" name="Freeform 25"/>
          <p:cNvSpPr/>
          <p:nvPr/>
        </p:nvSpPr>
        <p:spPr>
          <a:xfrm>
            <a:off x="532390" y="5771877"/>
            <a:ext cx="1868505" cy="638642"/>
          </a:xfrm>
          <a:custGeom>
            <a:avLst/>
            <a:gdLst/>
            <a:ahLst/>
            <a:cxnLst/>
            <a:rect l="l" t="t" r="r" b="b"/>
            <a:pathLst>
              <a:path w="1868505" h="638642">
                <a:moveTo>
                  <a:pt x="0" y="0"/>
                </a:moveTo>
                <a:lnTo>
                  <a:pt x="1868505" y="0"/>
                </a:lnTo>
                <a:lnTo>
                  <a:pt x="1868505" y="638642"/>
                </a:lnTo>
                <a:lnTo>
                  <a:pt x="0" y="638642"/>
                </a:lnTo>
                <a:lnTo>
                  <a:pt x="0" y="0"/>
                </a:lnTo>
                <a:close/>
              </a:path>
            </a:pathLst>
          </a:custGeom>
          <a:blipFill>
            <a:blip r:embed="rId3"/>
            <a:stretch>
              <a:fillRect/>
            </a:stretch>
          </a:blipFill>
        </p:spPr>
      </p:sp>
      <p:sp>
        <p:nvSpPr>
          <p:cNvPr id="26" name="TextBox 26"/>
          <p:cNvSpPr txBox="1"/>
          <p:nvPr/>
        </p:nvSpPr>
        <p:spPr>
          <a:xfrm>
            <a:off x="0" y="1280519"/>
            <a:ext cx="8480675" cy="1180464"/>
          </a:xfrm>
          <a:prstGeom prst="rect">
            <a:avLst/>
          </a:prstGeom>
        </p:spPr>
        <p:txBody>
          <a:bodyPr lIns="0" tIns="0" rIns="0" bIns="0" rtlCol="0" anchor="t">
            <a:spAutoFit/>
          </a:bodyPr>
          <a:lstStyle/>
          <a:p>
            <a:pPr algn="ctr">
              <a:lnSpc>
                <a:spcPts val="4760"/>
              </a:lnSpc>
            </a:pPr>
            <a:r>
              <a:rPr lang="en-US" sz="3400" dirty="0">
                <a:solidFill>
                  <a:srgbClr val="2491CE"/>
                </a:solidFill>
                <a:latin typeface="Canva Sans Bold"/>
                <a:ea typeface="Canva Sans Bold"/>
                <a:cs typeface="Canva Sans Bold"/>
                <a:sym typeface="Canva Sans Bold"/>
              </a:rPr>
              <a:t> Project Name: Heart Disease diagnostic Analysis</a:t>
            </a:r>
          </a:p>
        </p:txBody>
      </p:sp>
      <p:sp>
        <p:nvSpPr>
          <p:cNvPr id="27" name="TextBox 27"/>
          <p:cNvSpPr txBox="1"/>
          <p:nvPr/>
        </p:nvSpPr>
        <p:spPr>
          <a:xfrm>
            <a:off x="-1638334" y="2655725"/>
            <a:ext cx="8625686" cy="537845"/>
          </a:xfrm>
          <a:prstGeom prst="rect">
            <a:avLst/>
          </a:prstGeom>
        </p:spPr>
        <p:txBody>
          <a:bodyPr lIns="0" tIns="0" rIns="0" bIns="0" rtlCol="0" anchor="t">
            <a:spAutoFit/>
          </a:bodyPr>
          <a:lstStyle/>
          <a:p>
            <a:pPr algn="ctr">
              <a:lnSpc>
                <a:spcPts val="4479"/>
              </a:lnSpc>
            </a:pPr>
            <a:r>
              <a:rPr lang="en-US" sz="3199" dirty="0">
                <a:solidFill>
                  <a:srgbClr val="2491CE"/>
                </a:solidFill>
                <a:latin typeface="Canva Sans Bold"/>
                <a:ea typeface="Canva Sans Bold"/>
                <a:cs typeface="Canva Sans Bold"/>
                <a:sym typeface="Canva Sans Bold"/>
              </a:rPr>
              <a:t> Unique ID : IBM1250</a:t>
            </a:r>
          </a:p>
        </p:txBody>
      </p:sp>
      <p:sp>
        <p:nvSpPr>
          <p:cNvPr id="28" name="TextBox 28"/>
          <p:cNvSpPr txBox="1"/>
          <p:nvPr/>
        </p:nvSpPr>
        <p:spPr>
          <a:xfrm>
            <a:off x="519545" y="3818636"/>
            <a:ext cx="5420678" cy="537845"/>
          </a:xfrm>
          <a:prstGeom prst="rect">
            <a:avLst/>
          </a:prstGeom>
        </p:spPr>
        <p:txBody>
          <a:bodyPr lIns="0" tIns="0" rIns="0" bIns="0" rtlCol="0" anchor="t">
            <a:spAutoFit/>
          </a:bodyPr>
          <a:lstStyle/>
          <a:p>
            <a:pPr algn="ctr">
              <a:lnSpc>
                <a:spcPts val="4479"/>
              </a:lnSpc>
            </a:pPr>
            <a:r>
              <a:rPr lang="en-US" sz="3199" dirty="0">
                <a:solidFill>
                  <a:srgbClr val="2491CE"/>
                </a:solidFill>
                <a:latin typeface="Canva Sans Bold"/>
                <a:ea typeface="Canva Sans Bold"/>
                <a:cs typeface="Canva Sans Bold"/>
                <a:sym typeface="Canva Sans Bold"/>
              </a:rPr>
              <a:t>Team Name : The Analyzers</a:t>
            </a:r>
          </a:p>
        </p:txBody>
      </p:sp>
      <p:sp>
        <p:nvSpPr>
          <p:cNvPr id="29" name="TextBox 29"/>
          <p:cNvSpPr txBox="1"/>
          <p:nvPr/>
        </p:nvSpPr>
        <p:spPr>
          <a:xfrm>
            <a:off x="-1409700" y="4737868"/>
            <a:ext cx="11934213" cy="2035597"/>
          </a:xfrm>
          <a:prstGeom prst="rect">
            <a:avLst/>
          </a:prstGeom>
        </p:spPr>
        <p:txBody>
          <a:bodyPr lIns="0" tIns="0" rIns="0" bIns="0" rtlCol="0" anchor="t">
            <a:spAutoFit/>
          </a:bodyPr>
          <a:lstStyle/>
          <a:p>
            <a:pPr algn="ctr">
              <a:lnSpc>
                <a:spcPts val="5401"/>
              </a:lnSpc>
            </a:pPr>
            <a:r>
              <a:rPr lang="en-US" sz="3858" dirty="0">
                <a:solidFill>
                  <a:srgbClr val="2491CE"/>
                </a:solidFill>
                <a:latin typeface="Canva Sans Bold"/>
                <a:ea typeface="Canva Sans Bold"/>
                <a:cs typeface="Canva Sans Bold"/>
                <a:sym typeface="Canva Sans Bold"/>
              </a:rPr>
              <a:t>College : Government Engineering </a:t>
            </a:r>
          </a:p>
          <a:p>
            <a:pPr algn="ctr">
              <a:lnSpc>
                <a:spcPts val="5401"/>
              </a:lnSpc>
            </a:pPr>
            <a:r>
              <a:rPr lang="en-US" sz="3858" dirty="0">
                <a:solidFill>
                  <a:srgbClr val="2491CE"/>
                </a:solidFill>
                <a:latin typeface="Canva Sans Bold"/>
                <a:ea typeface="Canva Sans Bold"/>
                <a:cs typeface="Canva Sans Bold"/>
                <a:sym typeface="Canva Sans Bold"/>
              </a:rPr>
              <a:t>College  Bikaner</a:t>
            </a:r>
          </a:p>
          <a:p>
            <a:pPr algn="ctr">
              <a:lnSpc>
                <a:spcPts val="5401"/>
              </a:lnSpc>
            </a:pPr>
            <a:endParaRPr lang="en-US" sz="3858" dirty="0">
              <a:solidFill>
                <a:srgbClr val="2491CE"/>
              </a:solidFill>
              <a:latin typeface="Canva Sans Bold"/>
              <a:ea typeface="Canva Sans Bold"/>
              <a:cs typeface="Canva Sans Bold"/>
              <a:sym typeface="Canva Sans Bold"/>
            </a:endParaRPr>
          </a:p>
        </p:txBody>
      </p:sp>
      <p:sp>
        <p:nvSpPr>
          <p:cNvPr id="30" name="Freeform 30"/>
          <p:cNvSpPr/>
          <p:nvPr/>
        </p:nvSpPr>
        <p:spPr>
          <a:xfrm>
            <a:off x="7078652" y="1855193"/>
            <a:ext cx="2804047" cy="2963189"/>
          </a:xfrm>
          <a:custGeom>
            <a:avLst/>
            <a:gdLst/>
            <a:ahLst/>
            <a:cxnLst/>
            <a:rect l="l" t="t" r="r" b="b"/>
            <a:pathLst>
              <a:path w="2804047" h="2963189">
                <a:moveTo>
                  <a:pt x="0" y="0"/>
                </a:moveTo>
                <a:lnTo>
                  <a:pt x="2804046" y="0"/>
                </a:lnTo>
                <a:lnTo>
                  <a:pt x="2804046" y="2963189"/>
                </a:lnTo>
                <a:lnTo>
                  <a:pt x="0" y="2963189"/>
                </a:lnTo>
                <a:lnTo>
                  <a:pt x="0" y="0"/>
                </a:lnTo>
                <a:close/>
              </a:path>
            </a:pathLst>
          </a:custGeom>
          <a:blipFill>
            <a:blip r:embed="rId4">
              <a:alphaModFix amt="79000"/>
            </a:blip>
            <a:stretch>
              <a:fillRect r="-11920"/>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EDEEB"/>
        </a:solidFill>
        <a:effectLst/>
      </p:bgPr>
    </p:bg>
    <p:spTree>
      <p:nvGrpSpPr>
        <p:cNvPr id="1" name=""/>
        <p:cNvGrpSpPr/>
        <p:nvPr/>
      </p:nvGrpSpPr>
      <p:grpSpPr>
        <a:xfrm>
          <a:off x="0" y="0"/>
          <a:ext cx="0" cy="0"/>
          <a:chOff x="0" y="0"/>
          <a:chExt cx="0" cy="0"/>
        </a:xfrm>
      </p:grpSpPr>
      <p:grpSp>
        <p:nvGrpSpPr>
          <p:cNvPr id="2" name="Group 2"/>
          <p:cNvGrpSpPr/>
          <p:nvPr/>
        </p:nvGrpSpPr>
        <p:grpSpPr>
          <a:xfrm>
            <a:off x="-9245" y="3855273"/>
            <a:ext cx="499269" cy="2740986"/>
            <a:chOff x="0" y="0"/>
            <a:chExt cx="665692" cy="3654648"/>
          </a:xfrm>
        </p:grpSpPr>
        <p:sp>
          <p:nvSpPr>
            <p:cNvPr id="3" name="Freeform 3"/>
            <p:cNvSpPr/>
            <p:nvPr/>
          </p:nvSpPr>
          <p:spPr>
            <a:xfrm>
              <a:off x="0" y="0"/>
              <a:ext cx="665734" cy="3654679"/>
            </a:xfrm>
            <a:custGeom>
              <a:avLst/>
              <a:gdLst/>
              <a:ahLst/>
              <a:cxnLst/>
              <a:rect l="l" t="t" r="r" b="b"/>
              <a:pathLst>
                <a:path w="665734" h="3654679">
                  <a:moveTo>
                    <a:pt x="0" y="0"/>
                  </a:moveTo>
                  <a:lnTo>
                    <a:pt x="665734" y="3654679"/>
                  </a:lnTo>
                  <a:lnTo>
                    <a:pt x="0" y="3643757"/>
                  </a:lnTo>
                  <a:cubicBezTo>
                    <a:pt x="4064" y="2440051"/>
                    <a:pt x="8255" y="1236345"/>
                    <a:pt x="0" y="0"/>
                  </a:cubicBezTo>
                  <a:close/>
                </a:path>
              </a:pathLst>
            </a:custGeom>
            <a:solidFill>
              <a:srgbClr val="DDA83F">
                <a:alpha val="84706"/>
              </a:srgbClr>
            </a:solidFill>
          </p:spPr>
        </p:sp>
      </p:grpSp>
      <p:sp>
        <p:nvSpPr>
          <p:cNvPr id="4" name="AutoShape 4"/>
          <p:cNvSpPr/>
          <p:nvPr/>
        </p:nvSpPr>
        <p:spPr>
          <a:xfrm rot="-1825605">
            <a:off x="5246115" y="5299707"/>
            <a:ext cx="5106246" cy="0"/>
          </a:xfrm>
          <a:prstGeom prst="line">
            <a:avLst/>
          </a:prstGeom>
          <a:ln w="9525" cap="rnd">
            <a:solidFill>
              <a:srgbClr val="CEDEEB"/>
            </a:solidFill>
            <a:prstDash val="solid"/>
            <a:headEnd type="none" w="sm" len="sm"/>
            <a:tailEnd type="none" w="sm" len="sm"/>
          </a:ln>
        </p:spPr>
      </p:sp>
      <p:sp>
        <p:nvSpPr>
          <p:cNvPr id="5" name="AutoShape 5"/>
          <p:cNvSpPr/>
          <p:nvPr/>
        </p:nvSpPr>
        <p:spPr>
          <a:xfrm rot="4710223">
            <a:off x="4990255" y="3294062"/>
            <a:ext cx="6732342" cy="0"/>
          </a:xfrm>
          <a:prstGeom prst="line">
            <a:avLst/>
          </a:prstGeom>
          <a:ln w="9525" cap="rnd">
            <a:solidFill>
              <a:srgbClr val="CEDEEB"/>
            </a:solidFill>
            <a:prstDash val="solid"/>
            <a:headEnd type="none" w="sm" len="sm"/>
            <a:tailEnd type="none" w="sm" len="sm"/>
          </a:ln>
        </p:spPr>
      </p:sp>
      <p:grpSp>
        <p:nvGrpSpPr>
          <p:cNvPr id="6" name="Group 6"/>
          <p:cNvGrpSpPr/>
          <p:nvPr/>
        </p:nvGrpSpPr>
        <p:grpSpPr>
          <a:xfrm>
            <a:off x="7526047" y="1"/>
            <a:ext cx="2478262" cy="6596258"/>
            <a:chOff x="0" y="0"/>
            <a:chExt cx="3304349" cy="8795011"/>
          </a:xfrm>
        </p:grpSpPr>
        <p:sp>
          <p:nvSpPr>
            <p:cNvPr id="7" name="Freeform 7"/>
            <p:cNvSpPr/>
            <p:nvPr/>
          </p:nvSpPr>
          <p:spPr>
            <a:xfrm>
              <a:off x="0" y="0"/>
              <a:ext cx="3307842" cy="8795003"/>
            </a:xfrm>
            <a:custGeom>
              <a:avLst/>
              <a:gdLst/>
              <a:ahLst/>
              <a:cxnLst/>
              <a:rect l="l" t="t" r="r" b="b"/>
              <a:pathLst>
                <a:path w="3307842" h="8795003">
                  <a:moveTo>
                    <a:pt x="2946273" y="0"/>
                  </a:moveTo>
                  <a:lnTo>
                    <a:pt x="0" y="8784209"/>
                  </a:lnTo>
                  <a:lnTo>
                    <a:pt x="3303778" y="8795003"/>
                  </a:lnTo>
                  <a:cubicBezTo>
                    <a:pt x="3307842" y="5866892"/>
                    <a:pt x="3287395" y="2938907"/>
                    <a:pt x="3291459" y="10795"/>
                  </a:cubicBezTo>
                  <a:lnTo>
                    <a:pt x="2946273" y="0"/>
                  </a:lnTo>
                  <a:close/>
                </a:path>
              </a:pathLst>
            </a:custGeom>
            <a:solidFill>
              <a:srgbClr val="DDA83F">
                <a:alpha val="29804"/>
              </a:srgbClr>
            </a:solidFill>
          </p:spPr>
        </p:sp>
      </p:grpSp>
      <p:grpSp>
        <p:nvGrpSpPr>
          <p:cNvPr id="8" name="Group 8"/>
          <p:cNvGrpSpPr/>
          <p:nvPr/>
        </p:nvGrpSpPr>
        <p:grpSpPr>
          <a:xfrm>
            <a:off x="7868133" y="-8134"/>
            <a:ext cx="2127403" cy="6596259"/>
            <a:chOff x="0" y="0"/>
            <a:chExt cx="2836538" cy="8795012"/>
          </a:xfrm>
        </p:grpSpPr>
        <p:sp>
          <p:nvSpPr>
            <p:cNvPr id="9" name="Freeform 9"/>
            <p:cNvSpPr/>
            <p:nvPr/>
          </p:nvSpPr>
          <p:spPr>
            <a:xfrm>
              <a:off x="0" y="0"/>
              <a:ext cx="2839466" cy="8795004"/>
            </a:xfrm>
            <a:custGeom>
              <a:avLst/>
              <a:gdLst/>
              <a:ahLst/>
              <a:cxnLst/>
              <a:rect l="l" t="t" r="r" b="b"/>
              <a:pathLst>
                <a:path w="2839466" h="8795004">
                  <a:moveTo>
                    <a:pt x="0" y="0"/>
                  </a:moveTo>
                  <a:lnTo>
                    <a:pt x="1750568" y="8795004"/>
                  </a:lnTo>
                  <a:lnTo>
                    <a:pt x="2835402" y="8795004"/>
                  </a:lnTo>
                  <a:cubicBezTo>
                    <a:pt x="2831338" y="5863336"/>
                    <a:pt x="2839466" y="2931668"/>
                    <a:pt x="2835402" y="0"/>
                  </a:cubicBezTo>
                  <a:lnTo>
                    <a:pt x="0" y="0"/>
                  </a:lnTo>
                  <a:close/>
                </a:path>
              </a:pathLst>
            </a:custGeom>
            <a:solidFill>
              <a:srgbClr val="DDA83F">
                <a:alpha val="19608"/>
              </a:srgbClr>
            </a:solidFill>
          </p:spPr>
        </p:sp>
      </p:grpSp>
      <p:grpSp>
        <p:nvGrpSpPr>
          <p:cNvPr id="10" name="Group 10"/>
          <p:cNvGrpSpPr/>
          <p:nvPr/>
        </p:nvGrpSpPr>
        <p:grpSpPr>
          <a:xfrm>
            <a:off x="9059103" y="-8134"/>
            <a:ext cx="936435" cy="6596259"/>
            <a:chOff x="0" y="0"/>
            <a:chExt cx="1248580" cy="8795012"/>
          </a:xfrm>
        </p:grpSpPr>
        <p:sp>
          <p:nvSpPr>
            <p:cNvPr id="11" name="Freeform 11"/>
            <p:cNvSpPr/>
            <p:nvPr/>
          </p:nvSpPr>
          <p:spPr>
            <a:xfrm>
              <a:off x="0" y="0"/>
              <a:ext cx="1248537" cy="8795004"/>
            </a:xfrm>
            <a:custGeom>
              <a:avLst/>
              <a:gdLst/>
              <a:ahLst/>
              <a:cxnLst/>
              <a:rect l="l" t="t" r="r" b="b"/>
              <a:pathLst>
                <a:path w="1248537" h="8795004">
                  <a:moveTo>
                    <a:pt x="985774" y="0"/>
                  </a:moveTo>
                  <a:lnTo>
                    <a:pt x="0" y="8795004"/>
                  </a:lnTo>
                  <a:lnTo>
                    <a:pt x="1248537" y="8795004"/>
                  </a:lnTo>
                  <a:cubicBezTo>
                    <a:pt x="1245870" y="5863336"/>
                    <a:pt x="1243076" y="2931668"/>
                    <a:pt x="1240409" y="0"/>
                  </a:cubicBezTo>
                  <a:lnTo>
                    <a:pt x="985774" y="0"/>
                  </a:lnTo>
                  <a:close/>
                </a:path>
              </a:pathLst>
            </a:custGeom>
            <a:solidFill>
              <a:srgbClr val="2B4743">
                <a:alpha val="69804"/>
              </a:srgbClr>
            </a:solidFill>
          </p:spPr>
        </p:sp>
      </p:grpSp>
      <p:grpSp>
        <p:nvGrpSpPr>
          <p:cNvPr id="12" name="Group 12"/>
          <p:cNvGrpSpPr/>
          <p:nvPr/>
        </p:nvGrpSpPr>
        <p:grpSpPr>
          <a:xfrm>
            <a:off x="8820449" y="-8135"/>
            <a:ext cx="1164928" cy="6596259"/>
            <a:chOff x="0" y="0"/>
            <a:chExt cx="1553237" cy="8795012"/>
          </a:xfrm>
        </p:grpSpPr>
        <p:sp>
          <p:nvSpPr>
            <p:cNvPr id="13" name="Freeform 13"/>
            <p:cNvSpPr/>
            <p:nvPr/>
          </p:nvSpPr>
          <p:spPr>
            <a:xfrm>
              <a:off x="0" y="0"/>
              <a:ext cx="1556385" cy="8795004"/>
            </a:xfrm>
            <a:custGeom>
              <a:avLst/>
              <a:gdLst/>
              <a:ahLst/>
              <a:cxnLst/>
              <a:rect l="l" t="t" r="r" b="b"/>
              <a:pathLst>
                <a:path w="1556385" h="8795004">
                  <a:moveTo>
                    <a:pt x="0" y="0"/>
                  </a:moveTo>
                  <a:lnTo>
                    <a:pt x="1366647" y="8795004"/>
                  </a:lnTo>
                  <a:lnTo>
                    <a:pt x="1552956" y="8795004"/>
                  </a:lnTo>
                  <a:cubicBezTo>
                    <a:pt x="1556385" y="5859780"/>
                    <a:pt x="1528826" y="2935224"/>
                    <a:pt x="1532255" y="0"/>
                  </a:cubicBezTo>
                  <a:lnTo>
                    <a:pt x="0" y="0"/>
                  </a:lnTo>
                  <a:close/>
                </a:path>
              </a:pathLst>
            </a:custGeom>
            <a:solidFill>
              <a:srgbClr val="DDA83F">
                <a:alpha val="64706"/>
              </a:srgbClr>
            </a:solidFill>
          </p:spPr>
        </p:sp>
      </p:grpSp>
      <p:grpSp>
        <p:nvGrpSpPr>
          <p:cNvPr id="14" name="Group 14"/>
          <p:cNvGrpSpPr/>
          <p:nvPr/>
        </p:nvGrpSpPr>
        <p:grpSpPr>
          <a:xfrm>
            <a:off x="8801957" y="4701156"/>
            <a:ext cx="1194757" cy="1886970"/>
            <a:chOff x="0" y="0"/>
            <a:chExt cx="1593009" cy="2515959"/>
          </a:xfrm>
        </p:grpSpPr>
        <p:sp>
          <p:nvSpPr>
            <p:cNvPr id="15" name="Freeform 15"/>
            <p:cNvSpPr/>
            <p:nvPr/>
          </p:nvSpPr>
          <p:spPr>
            <a:xfrm>
              <a:off x="0" y="0"/>
              <a:ext cx="1592961" cy="2515997"/>
            </a:xfrm>
            <a:custGeom>
              <a:avLst/>
              <a:gdLst/>
              <a:ahLst/>
              <a:cxnLst/>
              <a:rect l="l" t="t" r="r" b="b"/>
              <a:pathLst>
                <a:path w="1592961" h="2515997">
                  <a:moveTo>
                    <a:pt x="0" y="2515997"/>
                  </a:moveTo>
                  <a:lnTo>
                    <a:pt x="1585595" y="0"/>
                  </a:lnTo>
                  <a:cubicBezTo>
                    <a:pt x="1588008" y="836422"/>
                    <a:pt x="1590548" y="1672971"/>
                    <a:pt x="1592961" y="2509393"/>
                  </a:cubicBezTo>
                  <a:lnTo>
                    <a:pt x="0" y="2515997"/>
                  </a:lnTo>
                  <a:close/>
                </a:path>
              </a:pathLst>
            </a:custGeom>
            <a:solidFill>
              <a:srgbClr val="DDA83F">
                <a:alpha val="80000"/>
              </a:srgbClr>
            </a:solidFill>
          </p:spPr>
        </p:sp>
      </p:grpSp>
      <p:sp>
        <p:nvSpPr>
          <p:cNvPr id="16" name="TextBox 16"/>
          <p:cNvSpPr txBox="1"/>
          <p:nvPr/>
        </p:nvSpPr>
        <p:spPr>
          <a:xfrm>
            <a:off x="240389" y="124777"/>
            <a:ext cx="3648595" cy="381000"/>
          </a:xfrm>
          <a:prstGeom prst="rect">
            <a:avLst/>
          </a:prstGeom>
        </p:spPr>
        <p:txBody>
          <a:bodyPr lIns="0" tIns="0" rIns="0" bIns="0" rtlCol="0" anchor="t">
            <a:spAutoFit/>
          </a:bodyPr>
          <a:lstStyle/>
          <a:p>
            <a:pPr algn="l">
              <a:lnSpc>
                <a:spcPts val="3079"/>
              </a:lnSpc>
            </a:pPr>
            <a:r>
              <a:rPr lang="en-US" sz="2565" spc="-64">
                <a:solidFill>
                  <a:srgbClr val="2B4743"/>
                </a:solidFill>
                <a:latin typeface="Cardo Bold"/>
                <a:ea typeface="Cardo Bold"/>
                <a:cs typeface="Cardo Bold"/>
                <a:sym typeface="Cardo Bold"/>
              </a:rPr>
              <a:t> B. Data Preprocessing</a:t>
            </a:r>
          </a:p>
        </p:txBody>
      </p:sp>
      <p:sp>
        <p:nvSpPr>
          <p:cNvPr id="17" name="TextBox 17"/>
          <p:cNvSpPr txBox="1"/>
          <p:nvPr/>
        </p:nvSpPr>
        <p:spPr>
          <a:xfrm>
            <a:off x="561963" y="505777"/>
            <a:ext cx="5956718" cy="647700"/>
          </a:xfrm>
          <a:prstGeom prst="rect">
            <a:avLst/>
          </a:prstGeom>
        </p:spPr>
        <p:txBody>
          <a:bodyPr lIns="0" tIns="0" rIns="0" bIns="0" rtlCol="0" anchor="t">
            <a:spAutoFit/>
          </a:bodyPr>
          <a:lstStyle/>
          <a:p>
            <a:pPr algn="l">
              <a:lnSpc>
                <a:spcPts val="2599"/>
              </a:lnSpc>
            </a:pPr>
            <a:r>
              <a:rPr lang="en-US" sz="2166">
                <a:solidFill>
                  <a:srgbClr val="2B4743"/>
                </a:solidFill>
                <a:latin typeface="Cardo Bold"/>
                <a:ea typeface="Cardo Bold"/>
                <a:cs typeface="Cardo Bold"/>
                <a:sym typeface="Cardo Bold"/>
              </a:rPr>
              <a:t>1)Data Cleaning Methods:</a:t>
            </a:r>
          </a:p>
          <a:p>
            <a:pPr algn="l">
              <a:lnSpc>
                <a:spcPts val="2599"/>
              </a:lnSpc>
            </a:pPr>
            <a:r>
              <a:rPr lang="en-US" sz="2166">
                <a:solidFill>
                  <a:srgbClr val="2B4743"/>
                </a:solidFill>
                <a:latin typeface="Cardo"/>
                <a:ea typeface="Cardo"/>
                <a:cs typeface="Cardo"/>
                <a:sym typeface="Cardo"/>
              </a:rPr>
              <a:t> </a:t>
            </a:r>
          </a:p>
        </p:txBody>
      </p:sp>
      <p:sp>
        <p:nvSpPr>
          <p:cNvPr id="18" name="Freeform 18"/>
          <p:cNvSpPr/>
          <p:nvPr/>
        </p:nvSpPr>
        <p:spPr>
          <a:xfrm>
            <a:off x="658177" y="1741581"/>
            <a:ext cx="7573819" cy="4227385"/>
          </a:xfrm>
          <a:custGeom>
            <a:avLst/>
            <a:gdLst/>
            <a:ahLst/>
            <a:cxnLst/>
            <a:rect l="l" t="t" r="r" b="b"/>
            <a:pathLst>
              <a:path w="7573819" h="4227385">
                <a:moveTo>
                  <a:pt x="0" y="0"/>
                </a:moveTo>
                <a:lnTo>
                  <a:pt x="7573819" y="0"/>
                </a:lnTo>
                <a:lnTo>
                  <a:pt x="7573819" y="4227385"/>
                </a:lnTo>
                <a:lnTo>
                  <a:pt x="0" y="4227385"/>
                </a:lnTo>
                <a:lnTo>
                  <a:pt x="0" y="0"/>
                </a:lnTo>
                <a:close/>
              </a:path>
            </a:pathLst>
          </a:custGeom>
          <a:blipFill>
            <a:blip r:embed="rId3"/>
            <a:stretch>
              <a:fillRect/>
            </a:stretch>
          </a:blipFill>
          <a:ln w="76200" cap="sq">
            <a:solidFill>
              <a:srgbClr val="FFD3DB"/>
            </a:solidFill>
            <a:prstDash val="solid"/>
            <a:miter/>
          </a:ln>
        </p:spPr>
      </p:sp>
      <p:sp>
        <p:nvSpPr>
          <p:cNvPr id="19" name="TextBox 19"/>
          <p:cNvSpPr txBox="1"/>
          <p:nvPr/>
        </p:nvSpPr>
        <p:spPr>
          <a:xfrm>
            <a:off x="844795" y="782002"/>
            <a:ext cx="7321615" cy="701675"/>
          </a:xfrm>
          <a:prstGeom prst="rect">
            <a:avLst/>
          </a:prstGeom>
        </p:spPr>
        <p:txBody>
          <a:bodyPr lIns="0" tIns="0" rIns="0" bIns="0" rtlCol="0" anchor="t">
            <a:spAutoFit/>
          </a:bodyPr>
          <a:lstStyle/>
          <a:p>
            <a:pPr algn="l">
              <a:lnSpc>
                <a:spcPts val="2800"/>
              </a:lnSpc>
            </a:pPr>
            <a:r>
              <a:rPr lang="en-US" sz="2000">
                <a:solidFill>
                  <a:srgbClr val="15302D"/>
                </a:solidFill>
                <a:latin typeface="Canva Sans"/>
                <a:ea typeface="Canva Sans"/>
                <a:cs typeface="Canva Sans"/>
                <a:sym typeface="Canva Sans"/>
              </a:rPr>
              <a:t> In this Dataset we Drop Duplicates of rows value which is repeated in similar manner.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EDEEB"/>
        </a:solidFill>
        <a:effectLst/>
      </p:bgPr>
    </p:bg>
    <p:spTree>
      <p:nvGrpSpPr>
        <p:cNvPr id="1" name=""/>
        <p:cNvGrpSpPr/>
        <p:nvPr/>
      </p:nvGrpSpPr>
      <p:grpSpPr>
        <a:xfrm>
          <a:off x="0" y="0"/>
          <a:ext cx="0" cy="0"/>
          <a:chOff x="0" y="0"/>
          <a:chExt cx="0" cy="0"/>
        </a:xfrm>
      </p:grpSpPr>
      <p:grpSp>
        <p:nvGrpSpPr>
          <p:cNvPr id="2" name="Group 2"/>
          <p:cNvGrpSpPr/>
          <p:nvPr/>
        </p:nvGrpSpPr>
        <p:grpSpPr>
          <a:xfrm>
            <a:off x="-9245" y="3855273"/>
            <a:ext cx="499269" cy="2740986"/>
            <a:chOff x="0" y="0"/>
            <a:chExt cx="665692" cy="3654648"/>
          </a:xfrm>
        </p:grpSpPr>
        <p:sp>
          <p:nvSpPr>
            <p:cNvPr id="3" name="Freeform 3"/>
            <p:cNvSpPr/>
            <p:nvPr/>
          </p:nvSpPr>
          <p:spPr>
            <a:xfrm>
              <a:off x="0" y="0"/>
              <a:ext cx="665734" cy="3654679"/>
            </a:xfrm>
            <a:custGeom>
              <a:avLst/>
              <a:gdLst/>
              <a:ahLst/>
              <a:cxnLst/>
              <a:rect l="l" t="t" r="r" b="b"/>
              <a:pathLst>
                <a:path w="665734" h="3654679">
                  <a:moveTo>
                    <a:pt x="0" y="0"/>
                  </a:moveTo>
                  <a:lnTo>
                    <a:pt x="665734" y="3654679"/>
                  </a:lnTo>
                  <a:lnTo>
                    <a:pt x="0" y="3643757"/>
                  </a:lnTo>
                  <a:cubicBezTo>
                    <a:pt x="4064" y="2440051"/>
                    <a:pt x="8255" y="1236345"/>
                    <a:pt x="0" y="0"/>
                  </a:cubicBezTo>
                  <a:close/>
                </a:path>
              </a:pathLst>
            </a:custGeom>
            <a:solidFill>
              <a:srgbClr val="DDA83F">
                <a:alpha val="84706"/>
              </a:srgbClr>
            </a:solidFill>
          </p:spPr>
        </p:sp>
      </p:grpSp>
      <p:sp>
        <p:nvSpPr>
          <p:cNvPr id="4" name="AutoShape 4"/>
          <p:cNvSpPr/>
          <p:nvPr/>
        </p:nvSpPr>
        <p:spPr>
          <a:xfrm rot="-1825605">
            <a:off x="5246115" y="5299707"/>
            <a:ext cx="5106246" cy="0"/>
          </a:xfrm>
          <a:prstGeom prst="line">
            <a:avLst/>
          </a:prstGeom>
          <a:ln w="9525" cap="rnd">
            <a:solidFill>
              <a:srgbClr val="CEDEEB"/>
            </a:solidFill>
            <a:prstDash val="solid"/>
            <a:headEnd type="none" w="sm" len="sm"/>
            <a:tailEnd type="none" w="sm" len="sm"/>
          </a:ln>
        </p:spPr>
      </p:sp>
      <p:sp>
        <p:nvSpPr>
          <p:cNvPr id="5" name="AutoShape 5"/>
          <p:cNvSpPr/>
          <p:nvPr/>
        </p:nvSpPr>
        <p:spPr>
          <a:xfrm rot="4710223">
            <a:off x="4990255" y="3294062"/>
            <a:ext cx="6732342" cy="0"/>
          </a:xfrm>
          <a:prstGeom prst="line">
            <a:avLst/>
          </a:prstGeom>
          <a:ln w="9525" cap="rnd">
            <a:solidFill>
              <a:srgbClr val="CEDEEB"/>
            </a:solidFill>
            <a:prstDash val="solid"/>
            <a:headEnd type="none" w="sm" len="sm"/>
            <a:tailEnd type="none" w="sm" len="sm"/>
          </a:ln>
        </p:spPr>
      </p:sp>
      <p:grpSp>
        <p:nvGrpSpPr>
          <p:cNvPr id="6" name="Group 6"/>
          <p:cNvGrpSpPr/>
          <p:nvPr/>
        </p:nvGrpSpPr>
        <p:grpSpPr>
          <a:xfrm>
            <a:off x="7526047" y="1"/>
            <a:ext cx="2478262" cy="6596258"/>
            <a:chOff x="0" y="0"/>
            <a:chExt cx="3304349" cy="8795011"/>
          </a:xfrm>
        </p:grpSpPr>
        <p:sp>
          <p:nvSpPr>
            <p:cNvPr id="7" name="Freeform 7"/>
            <p:cNvSpPr/>
            <p:nvPr/>
          </p:nvSpPr>
          <p:spPr>
            <a:xfrm>
              <a:off x="0" y="0"/>
              <a:ext cx="3307842" cy="8795003"/>
            </a:xfrm>
            <a:custGeom>
              <a:avLst/>
              <a:gdLst/>
              <a:ahLst/>
              <a:cxnLst/>
              <a:rect l="l" t="t" r="r" b="b"/>
              <a:pathLst>
                <a:path w="3307842" h="8795003">
                  <a:moveTo>
                    <a:pt x="2946273" y="0"/>
                  </a:moveTo>
                  <a:lnTo>
                    <a:pt x="0" y="8784209"/>
                  </a:lnTo>
                  <a:lnTo>
                    <a:pt x="3303778" y="8795003"/>
                  </a:lnTo>
                  <a:cubicBezTo>
                    <a:pt x="3307842" y="5866892"/>
                    <a:pt x="3287395" y="2938907"/>
                    <a:pt x="3291459" y="10795"/>
                  </a:cubicBezTo>
                  <a:lnTo>
                    <a:pt x="2946273" y="0"/>
                  </a:lnTo>
                  <a:close/>
                </a:path>
              </a:pathLst>
            </a:custGeom>
            <a:solidFill>
              <a:srgbClr val="DDA83F">
                <a:alpha val="29804"/>
              </a:srgbClr>
            </a:solidFill>
          </p:spPr>
        </p:sp>
      </p:grpSp>
      <p:grpSp>
        <p:nvGrpSpPr>
          <p:cNvPr id="8" name="Group 8"/>
          <p:cNvGrpSpPr/>
          <p:nvPr/>
        </p:nvGrpSpPr>
        <p:grpSpPr>
          <a:xfrm>
            <a:off x="7868133" y="-8134"/>
            <a:ext cx="2127403" cy="6596259"/>
            <a:chOff x="0" y="0"/>
            <a:chExt cx="2836538" cy="8795012"/>
          </a:xfrm>
        </p:grpSpPr>
        <p:sp>
          <p:nvSpPr>
            <p:cNvPr id="9" name="Freeform 9"/>
            <p:cNvSpPr/>
            <p:nvPr/>
          </p:nvSpPr>
          <p:spPr>
            <a:xfrm>
              <a:off x="0" y="0"/>
              <a:ext cx="2839466" cy="8795004"/>
            </a:xfrm>
            <a:custGeom>
              <a:avLst/>
              <a:gdLst/>
              <a:ahLst/>
              <a:cxnLst/>
              <a:rect l="l" t="t" r="r" b="b"/>
              <a:pathLst>
                <a:path w="2839466" h="8795004">
                  <a:moveTo>
                    <a:pt x="0" y="0"/>
                  </a:moveTo>
                  <a:lnTo>
                    <a:pt x="1750568" y="8795004"/>
                  </a:lnTo>
                  <a:lnTo>
                    <a:pt x="2835402" y="8795004"/>
                  </a:lnTo>
                  <a:cubicBezTo>
                    <a:pt x="2831338" y="5863336"/>
                    <a:pt x="2839466" y="2931668"/>
                    <a:pt x="2835402" y="0"/>
                  </a:cubicBezTo>
                  <a:lnTo>
                    <a:pt x="0" y="0"/>
                  </a:lnTo>
                  <a:close/>
                </a:path>
              </a:pathLst>
            </a:custGeom>
            <a:solidFill>
              <a:srgbClr val="DDA83F">
                <a:alpha val="19608"/>
              </a:srgbClr>
            </a:solidFill>
          </p:spPr>
        </p:sp>
      </p:grpSp>
      <p:grpSp>
        <p:nvGrpSpPr>
          <p:cNvPr id="10" name="Group 10"/>
          <p:cNvGrpSpPr/>
          <p:nvPr/>
        </p:nvGrpSpPr>
        <p:grpSpPr>
          <a:xfrm>
            <a:off x="9059103" y="-8134"/>
            <a:ext cx="936435" cy="6596259"/>
            <a:chOff x="0" y="0"/>
            <a:chExt cx="1248580" cy="8795012"/>
          </a:xfrm>
        </p:grpSpPr>
        <p:sp>
          <p:nvSpPr>
            <p:cNvPr id="11" name="Freeform 11"/>
            <p:cNvSpPr/>
            <p:nvPr/>
          </p:nvSpPr>
          <p:spPr>
            <a:xfrm>
              <a:off x="0" y="0"/>
              <a:ext cx="1248537" cy="8795004"/>
            </a:xfrm>
            <a:custGeom>
              <a:avLst/>
              <a:gdLst/>
              <a:ahLst/>
              <a:cxnLst/>
              <a:rect l="l" t="t" r="r" b="b"/>
              <a:pathLst>
                <a:path w="1248537" h="8795004">
                  <a:moveTo>
                    <a:pt x="985774" y="0"/>
                  </a:moveTo>
                  <a:lnTo>
                    <a:pt x="0" y="8795004"/>
                  </a:lnTo>
                  <a:lnTo>
                    <a:pt x="1248537" y="8795004"/>
                  </a:lnTo>
                  <a:cubicBezTo>
                    <a:pt x="1245870" y="5863336"/>
                    <a:pt x="1243076" y="2931668"/>
                    <a:pt x="1240409" y="0"/>
                  </a:cubicBezTo>
                  <a:lnTo>
                    <a:pt x="985774" y="0"/>
                  </a:lnTo>
                  <a:close/>
                </a:path>
              </a:pathLst>
            </a:custGeom>
            <a:solidFill>
              <a:srgbClr val="2B4743">
                <a:alpha val="69804"/>
              </a:srgbClr>
            </a:solidFill>
          </p:spPr>
        </p:sp>
      </p:grpSp>
      <p:grpSp>
        <p:nvGrpSpPr>
          <p:cNvPr id="12" name="Group 12"/>
          <p:cNvGrpSpPr/>
          <p:nvPr/>
        </p:nvGrpSpPr>
        <p:grpSpPr>
          <a:xfrm>
            <a:off x="8820449" y="-8135"/>
            <a:ext cx="1164928" cy="6596259"/>
            <a:chOff x="0" y="0"/>
            <a:chExt cx="1553237" cy="8795012"/>
          </a:xfrm>
        </p:grpSpPr>
        <p:sp>
          <p:nvSpPr>
            <p:cNvPr id="13" name="Freeform 13"/>
            <p:cNvSpPr/>
            <p:nvPr/>
          </p:nvSpPr>
          <p:spPr>
            <a:xfrm>
              <a:off x="0" y="0"/>
              <a:ext cx="1556385" cy="8795004"/>
            </a:xfrm>
            <a:custGeom>
              <a:avLst/>
              <a:gdLst/>
              <a:ahLst/>
              <a:cxnLst/>
              <a:rect l="l" t="t" r="r" b="b"/>
              <a:pathLst>
                <a:path w="1556385" h="8795004">
                  <a:moveTo>
                    <a:pt x="0" y="0"/>
                  </a:moveTo>
                  <a:lnTo>
                    <a:pt x="1366647" y="8795004"/>
                  </a:lnTo>
                  <a:lnTo>
                    <a:pt x="1552956" y="8795004"/>
                  </a:lnTo>
                  <a:cubicBezTo>
                    <a:pt x="1556385" y="5859780"/>
                    <a:pt x="1528826" y="2935224"/>
                    <a:pt x="1532255" y="0"/>
                  </a:cubicBezTo>
                  <a:lnTo>
                    <a:pt x="0" y="0"/>
                  </a:lnTo>
                  <a:close/>
                </a:path>
              </a:pathLst>
            </a:custGeom>
            <a:solidFill>
              <a:srgbClr val="DDA83F">
                <a:alpha val="64706"/>
              </a:srgbClr>
            </a:solidFill>
          </p:spPr>
        </p:sp>
      </p:grpSp>
      <p:grpSp>
        <p:nvGrpSpPr>
          <p:cNvPr id="14" name="Group 14"/>
          <p:cNvGrpSpPr/>
          <p:nvPr/>
        </p:nvGrpSpPr>
        <p:grpSpPr>
          <a:xfrm>
            <a:off x="8801957" y="4701156"/>
            <a:ext cx="1194757" cy="1886970"/>
            <a:chOff x="0" y="0"/>
            <a:chExt cx="1593009" cy="2515959"/>
          </a:xfrm>
        </p:grpSpPr>
        <p:sp>
          <p:nvSpPr>
            <p:cNvPr id="15" name="Freeform 15"/>
            <p:cNvSpPr/>
            <p:nvPr/>
          </p:nvSpPr>
          <p:spPr>
            <a:xfrm>
              <a:off x="0" y="0"/>
              <a:ext cx="1592961" cy="2515997"/>
            </a:xfrm>
            <a:custGeom>
              <a:avLst/>
              <a:gdLst/>
              <a:ahLst/>
              <a:cxnLst/>
              <a:rect l="l" t="t" r="r" b="b"/>
              <a:pathLst>
                <a:path w="1592961" h="2515997">
                  <a:moveTo>
                    <a:pt x="0" y="2515997"/>
                  </a:moveTo>
                  <a:lnTo>
                    <a:pt x="1585595" y="0"/>
                  </a:lnTo>
                  <a:cubicBezTo>
                    <a:pt x="1588008" y="836422"/>
                    <a:pt x="1590548" y="1672971"/>
                    <a:pt x="1592961" y="2509393"/>
                  </a:cubicBezTo>
                  <a:lnTo>
                    <a:pt x="0" y="2515997"/>
                  </a:lnTo>
                  <a:close/>
                </a:path>
              </a:pathLst>
            </a:custGeom>
            <a:solidFill>
              <a:srgbClr val="DDA83F">
                <a:alpha val="80000"/>
              </a:srgbClr>
            </a:solidFill>
          </p:spPr>
        </p:sp>
      </p:grpSp>
      <p:sp>
        <p:nvSpPr>
          <p:cNvPr id="16" name="Freeform 16"/>
          <p:cNvSpPr/>
          <p:nvPr/>
        </p:nvSpPr>
        <p:spPr>
          <a:xfrm>
            <a:off x="758916" y="2468192"/>
            <a:ext cx="7581308" cy="4090380"/>
          </a:xfrm>
          <a:custGeom>
            <a:avLst/>
            <a:gdLst/>
            <a:ahLst/>
            <a:cxnLst/>
            <a:rect l="l" t="t" r="r" b="b"/>
            <a:pathLst>
              <a:path w="7581308" h="4090380">
                <a:moveTo>
                  <a:pt x="0" y="0"/>
                </a:moveTo>
                <a:lnTo>
                  <a:pt x="7581307" y="0"/>
                </a:lnTo>
                <a:lnTo>
                  <a:pt x="7581307" y="4090380"/>
                </a:lnTo>
                <a:lnTo>
                  <a:pt x="0" y="4090380"/>
                </a:lnTo>
                <a:lnTo>
                  <a:pt x="0" y="0"/>
                </a:lnTo>
                <a:close/>
              </a:path>
            </a:pathLst>
          </a:custGeom>
          <a:blipFill>
            <a:blip r:embed="rId3"/>
            <a:stretch>
              <a:fillRect/>
            </a:stretch>
          </a:blipFill>
          <a:ln w="76200" cap="sq">
            <a:solidFill>
              <a:srgbClr val="FFD3DB"/>
            </a:solidFill>
            <a:prstDash val="solid"/>
            <a:miter/>
          </a:ln>
        </p:spPr>
      </p:sp>
      <p:sp>
        <p:nvSpPr>
          <p:cNvPr id="17" name="TextBox 17"/>
          <p:cNvSpPr txBox="1"/>
          <p:nvPr/>
        </p:nvSpPr>
        <p:spPr>
          <a:xfrm>
            <a:off x="240389" y="124777"/>
            <a:ext cx="3648595" cy="381000"/>
          </a:xfrm>
          <a:prstGeom prst="rect">
            <a:avLst/>
          </a:prstGeom>
        </p:spPr>
        <p:txBody>
          <a:bodyPr lIns="0" tIns="0" rIns="0" bIns="0" rtlCol="0" anchor="t">
            <a:spAutoFit/>
          </a:bodyPr>
          <a:lstStyle/>
          <a:p>
            <a:pPr algn="l">
              <a:lnSpc>
                <a:spcPts val="3079"/>
              </a:lnSpc>
            </a:pPr>
            <a:r>
              <a:rPr lang="en-US" sz="2565" spc="-64">
                <a:solidFill>
                  <a:srgbClr val="2B4743"/>
                </a:solidFill>
                <a:latin typeface="Cardo Bold"/>
                <a:ea typeface="Cardo Bold"/>
                <a:cs typeface="Cardo Bold"/>
                <a:sym typeface="Cardo Bold"/>
              </a:rPr>
              <a:t> B. Data Preprocessing</a:t>
            </a:r>
          </a:p>
        </p:txBody>
      </p:sp>
      <p:sp>
        <p:nvSpPr>
          <p:cNvPr id="18" name="TextBox 18"/>
          <p:cNvSpPr txBox="1"/>
          <p:nvPr/>
        </p:nvSpPr>
        <p:spPr>
          <a:xfrm>
            <a:off x="537649" y="610817"/>
            <a:ext cx="5361417" cy="352425"/>
          </a:xfrm>
          <a:prstGeom prst="rect">
            <a:avLst/>
          </a:prstGeom>
        </p:spPr>
        <p:txBody>
          <a:bodyPr lIns="0" tIns="0" rIns="0" bIns="0" rtlCol="0" anchor="t">
            <a:spAutoFit/>
          </a:bodyPr>
          <a:lstStyle/>
          <a:p>
            <a:pPr algn="l">
              <a:lnSpc>
                <a:spcPts val="2839"/>
              </a:lnSpc>
            </a:pPr>
            <a:r>
              <a:rPr lang="en-US" sz="2365">
                <a:solidFill>
                  <a:srgbClr val="2B4743"/>
                </a:solidFill>
                <a:latin typeface="Cardo Bold"/>
                <a:ea typeface="Cardo Bold"/>
                <a:cs typeface="Cardo Bold"/>
                <a:sym typeface="Cardo Bold"/>
              </a:rPr>
              <a:t>3)Data Transformation Techniques</a:t>
            </a:r>
          </a:p>
        </p:txBody>
      </p:sp>
      <p:sp>
        <p:nvSpPr>
          <p:cNvPr id="19" name="TextBox 19"/>
          <p:cNvSpPr txBox="1"/>
          <p:nvPr/>
        </p:nvSpPr>
        <p:spPr>
          <a:xfrm>
            <a:off x="651949" y="1068017"/>
            <a:ext cx="7795242" cy="1295400"/>
          </a:xfrm>
          <a:prstGeom prst="rect">
            <a:avLst/>
          </a:prstGeom>
        </p:spPr>
        <p:txBody>
          <a:bodyPr lIns="0" tIns="0" rIns="0" bIns="0" rtlCol="0" anchor="t">
            <a:spAutoFit/>
          </a:bodyPr>
          <a:lstStyle/>
          <a:p>
            <a:pPr marL="467639" lvl="1" indent="-233820" algn="l">
              <a:lnSpc>
                <a:spcPts val="2599"/>
              </a:lnSpc>
              <a:buFont typeface="Arial"/>
              <a:buChar char="•"/>
            </a:pPr>
            <a:r>
              <a:rPr lang="en-US" sz="2166">
                <a:solidFill>
                  <a:srgbClr val="2B4743"/>
                </a:solidFill>
                <a:latin typeface="Cardo"/>
                <a:ea typeface="Cardo"/>
                <a:cs typeface="Cardo"/>
                <a:sym typeface="Cardo"/>
              </a:rPr>
              <a:t>Normalization:- In this Dataset,we replace (0,1,2,3 into their respective attribute symptoms</a:t>
            </a:r>
          </a:p>
          <a:p>
            <a:pPr marL="467639" lvl="1" indent="-233820" algn="l">
              <a:lnSpc>
                <a:spcPts val="2599"/>
              </a:lnSpc>
              <a:buFont typeface="Arial"/>
              <a:buChar char="•"/>
            </a:pPr>
            <a:r>
              <a:rPr lang="en-US" sz="2166">
                <a:solidFill>
                  <a:srgbClr val="2B4743"/>
                </a:solidFill>
                <a:latin typeface="Cardo"/>
                <a:ea typeface="Cardo"/>
                <a:cs typeface="Cardo"/>
                <a:sym typeface="Cardo"/>
              </a:rPr>
              <a:t>Encoding Categorical Data</a:t>
            </a:r>
          </a:p>
          <a:p>
            <a:pPr marL="467639" lvl="1" indent="-233820" algn="l">
              <a:lnSpc>
                <a:spcPts val="2599"/>
              </a:lnSpc>
              <a:buFont typeface="Arial"/>
              <a:buChar char="•"/>
            </a:pPr>
            <a:r>
              <a:rPr lang="en-US" sz="2166">
                <a:solidFill>
                  <a:srgbClr val="2B4743"/>
                </a:solidFill>
                <a:latin typeface="Cardo"/>
                <a:ea typeface="Cardo"/>
                <a:cs typeface="Cardo"/>
                <a:sym typeface="Cardo"/>
              </a:rPr>
              <a:t>Aggregation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EDEEB"/>
        </a:solidFill>
        <a:effectLst/>
      </p:bgPr>
    </p:bg>
    <p:spTree>
      <p:nvGrpSpPr>
        <p:cNvPr id="1" name=""/>
        <p:cNvGrpSpPr/>
        <p:nvPr/>
      </p:nvGrpSpPr>
      <p:grpSpPr>
        <a:xfrm>
          <a:off x="0" y="0"/>
          <a:ext cx="0" cy="0"/>
          <a:chOff x="0" y="0"/>
          <a:chExt cx="0" cy="0"/>
        </a:xfrm>
      </p:grpSpPr>
      <p:grpSp>
        <p:nvGrpSpPr>
          <p:cNvPr id="2" name="Group 2"/>
          <p:cNvGrpSpPr/>
          <p:nvPr/>
        </p:nvGrpSpPr>
        <p:grpSpPr>
          <a:xfrm>
            <a:off x="-9245" y="3855273"/>
            <a:ext cx="499269" cy="2740986"/>
            <a:chOff x="0" y="0"/>
            <a:chExt cx="665692" cy="3654648"/>
          </a:xfrm>
        </p:grpSpPr>
        <p:sp>
          <p:nvSpPr>
            <p:cNvPr id="3" name="Freeform 3"/>
            <p:cNvSpPr/>
            <p:nvPr/>
          </p:nvSpPr>
          <p:spPr>
            <a:xfrm>
              <a:off x="0" y="0"/>
              <a:ext cx="665734" cy="3654679"/>
            </a:xfrm>
            <a:custGeom>
              <a:avLst/>
              <a:gdLst/>
              <a:ahLst/>
              <a:cxnLst/>
              <a:rect l="l" t="t" r="r" b="b"/>
              <a:pathLst>
                <a:path w="665734" h="3654679">
                  <a:moveTo>
                    <a:pt x="0" y="0"/>
                  </a:moveTo>
                  <a:lnTo>
                    <a:pt x="665734" y="3654679"/>
                  </a:lnTo>
                  <a:lnTo>
                    <a:pt x="0" y="3643757"/>
                  </a:lnTo>
                  <a:cubicBezTo>
                    <a:pt x="4064" y="2440051"/>
                    <a:pt x="8255" y="1236345"/>
                    <a:pt x="0" y="0"/>
                  </a:cubicBezTo>
                  <a:close/>
                </a:path>
              </a:pathLst>
            </a:custGeom>
            <a:solidFill>
              <a:srgbClr val="DDA83F">
                <a:alpha val="84706"/>
              </a:srgbClr>
            </a:solidFill>
          </p:spPr>
        </p:sp>
      </p:grpSp>
      <p:sp>
        <p:nvSpPr>
          <p:cNvPr id="4" name="AutoShape 4"/>
          <p:cNvSpPr/>
          <p:nvPr/>
        </p:nvSpPr>
        <p:spPr>
          <a:xfrm rot="-1825605">
            <a:off x="5246115" y="5299707"/>
            <a:ext cx="5106246" cy="0"/>
          </a:xfrm>
          <a:prstGeom prst="line">
            <a:avLst/>
          </a:prstGeom>
          <a:ln w="9525" cap="rnd">
            <a:solidFill>
              <a:srgbClr val="CEDEEB"/>
            </a:solidFill>
            <a:prstDash val="solid"/>
            <a:headEnd type="none" w="sm" len="sm"/>
            <a:tailEnd type="none" w="sm" len="sm"/>
          </a:ln>
        </p:spPr>
      </p:sp>
      <p:sp>
        <p:nvSpPr>
          <p:cNvPr id="5" name="AutoShape 5"/>
          <p:cNvSpPr/>
          <p:nvPr/>
        </p:nvSpPr>
        <p:spPr>
          <a:xfrm rot="4710223">
            <a:off x="4990255" y="3294062"/>
            <a:ext cx="6732342" cy="0"/>
          </a:xfrm>
          <a:prstGeom prst="line">
            <a:avLst/>
          </a:prstGeom>
          <a:ln w="9525" cap="rnd">
            <a:solidFill>
              <a:srgbClr val="CEDEEB"/>
            </a:solidFill>
            <a:prstDash val="solid"/>
            <a:headEnd type="none" w="sm" len="sm"/>
            <a:tailEnd type="none" w="sm" len="sm"/>
          </a:ln>
        </p:spPr>
      </p:sp>
      <p:grpSp>
        <p:nvGrpSpPr>
          <p:cNvPr id="6" name="Group 6"/>
          <p:cNvGrpSpPr/>
          <p:nvPr/>
        </p:nvGrpSpPr>
        <p:grpSpPr>
          <a:xfrm>
            <a:off x="7526047" y="1"/>
            <a:ext cx="2478262" cy="6596258"/>
            <a:chOff x="0" y="0"/>
            <a:chExt cx="3304349" cy="8795011"/>
          </a:xfrm>
        </p:grpSpPr>
        <p:sp>
          <p:nvSpPr>
            <p:cNvPr id="7" name="Freeform 7"/>
            <p:cNvSpPr/>
            <p:nvPr/>
          </p:nvSpPr>
          <p:spPr>
            <a:xfrm>
              <a:off x="0" y="0"/>
              <a:ext cx="3307842" cy="8795003"/>
            </a:xfrm>
            <a:custGeom>
              <a:avLst/>
              <a:gdLst/>
              <a:ahLst/>
              <a:cxnLst/>
              <a:rect l="l" t="t" r="r" b="b"/>
              <a:pathLst>
                <a:path w="3307842" h="8795003">
                  <a:moveTo>
                    <a:pt x="2946273" y="0"/>
                  </a:moveTo>
                  <a:lnTo>
                    <a:pt x="0" y="8784209"/>
                  </a:lnTo>
                  <a:lnTo>
                    <a:pt x="3303778" y="8795003"/>
                  </a:lnTo>
                  <a:cubicBezTo>
                    <a:pt x="3307842" y="5866892"/>
                    <a:pt x="3287395" y="2938907"/>
                    <a:pt x="3291459" y="10795"/>
                  </a:cubicBezTo>
                  <a:lnTo>
                    <a:pt x="2946273" y="0"/>
                  </a:lnTo>
                  <a:close/>
                </a:path>
              </a:pathLst>
            </a:custGeom>
            <a:solidFill>
              <a:srgbClr val="DDA83F">
                <a:alpha val="29804"/>
              </a:srgbClr>
            </a:solidFill>
          </p:spPr>
        </p:sp>
      </p:grpSp>
      <p:grpSp>
        <p:nvGrpSpPr>
          <p:cNvPr id="8" name="Group 8"/>
          <p:cNvGrpSpPr/>
          <p:nvPr/>
        </p:nvGrpSpPr>
        <p:grpSpPr>
          <a:xfrm>
            <a:off x="7868133" y="-8134"/>
            <a:ext cx="2127403" cy="6596259"/>
            <a:chOff x="0" y="0"/>
            <a:chExt cx="2836538" cy="8795012"/>
          </a:xfrm>
        </p:grpSpPr>
        <p:sp>
          <p:nvSpPr>
            <p:cNvPr id="9" name="Freeform 9"/>
            <p:cNvSpPr/>
            <p:nvPr/>
          </p:nvSpPr>
          <p:spPr>
            <a:xfrm>
              <a:off x="0" y="0"/>
              <a:ext cx="2839466" cy="8795004"/>
            </a:xfrm>
            <a:custGeom>
              <a:avLst/>
              <a:gdLst/>
              <a:ahLst/>
              <a:cxnLst/>
              <a:rect l="l" t="t" r="r" b="b"/>
              <a:pathLst>
                <a:path w="2839466" h="8795004">
                  <a:moveTo>
                    <a:pt x="0" y="0"/>
                  </a:moveTo>
                  <a:lnTo>
                    <a:pt x="1750568" y="8795004"/>
                  </a:lnTo>
                  <a:lnTo>
                    <a:pt x="2835402" y="8795004"/>
                  </a:lnTo>
                  <a:cubicBezTo>
                    <a:pt x="2831338" y="5863336"/>
                    <a:pt x="2839466" y="2931668"/>
                    <a:pt x="2835402" y="0"/>
                  </a:cubicBezTo>
                  <a:lnTo>
                    <a:pt x="0" y="0"/>
                  </a:lnTo>
                  <a:close/>
                </a:path>
              </a:pathLst>
            </a:custGeom>
            <a:solidFill>
              <a:srgbClr val="DDA83F">
                <a:alpha val="19608"/>
              </a:srgbClr>
            </a:solidFill>
          </p:spPr>
        </p:sp>
      </p:grpSp>
      <p:grpSp>
        <p:nvGrpSpPr>
          <p:cNvPr id="10" name="Group 10"/>
          <p:cNvGrpSpPr/>
          <p:nvPr/>
        </p:nvGrpSpPr>
        <p:grpSpPr>
          <a:xfrm>
            <a:off x="9059103" y="-8134"/>
            <a:ext cx="936435" cy="6596259"/>
            <a:chOff x="0" y="0"/>
            <a:chExt cx="1248580" cy="8795012"/>
          </a:xfrm>
        </p:grpSpPr>
        <p:sp>
          <p:nvSpPr>
            <p:cNvPr id="11" name="Freeform 11"/>
            <p:cNvSpPr/>
            <p:nvPr/>
          </p:nvSpPr>
          <p:spPr>
            <a:xfrm>
              <a:off x="0" y="0"/>
              <a:ext cx="1248537" cy="8795004"/>
            </a:xfrm>
            <a:custGeom>
              <a:avLst/>
              <a:gdLst/>
              <a:ahLst/>
              <a:cxnLst/>
              <a:rect l="l" t="t" r="r" b="b"/>
              <a:pathLst>
                <a:path w="1248537" h="8795004">
                  <a:moveTo>
                    <a:pt x="985774" y="0"/>
                  </a:moveTo>
                  <a:lnTo>
                    <a:pt x="0" y="8795004"/>
                  </a:lnTo>
                  <a:lnTo>
                    <a:pt x="1248537" y="8795004"/>
                  </a:lnTo>
                  <a:cubicBezTo>
                    <a:pt x="1245870" y="5863336"/>
                    <a:pt x="1243076" y="2931668"/>
                    <a:pt x="1240409" y="0"/>
                  </a:cubicBezTo>
                  <a:lnTo>
                    <a:pt x="985774" y="0"/>
                  </a:lnTo>
                  <a:close/>
                </a:path>
              </a:pathLst>
            </a:custGeom>
            <a:solidFill>
              <a:srgbClr val="2B4743">
                <a:alpha val="69804"/>
              </a:srgbClr>
            </a:solidFill>
          </p:spPr>
        </p:sp>
      </p:grpSp>
      <p:grpSp>
        <p:nvGrpSpPr>
          <p:cNvPr id="12" name="Group 12"/>
          <p:cNvGrpSpPr/>
          <p:nvPr/>
        </p:nvGrpSpPr>
        <p:grpSpPr>
          <a:xfrm>
            <a:off x="8820449" y="-8135"/>
            <a:ext cx="1164928" cy="6596259"/>
            <a:chOff x="0" y="0"/>
            <a:chExt cx="1553237" cy="8795012"/>
          </a:xfrm>
        </p:grpSpPr>
        <p:sp>
          <p:nvSpPr>
            <p:cNvPr id="13" name="Freeform 13"/>
            <p:cNvSpPr/>
            <p:nvPr/>
          </p:nvSpPr>
          <p:spPr>
            <a:xfrm>
              <a:off x="0" y="0"/>
              <a:ext cx="1556385" cy="8795004"/>
            </a:xfrm>
            <a:custGeom>
              <a:avLst/>
              <a:gdLst/>
              <a:ahLst/>
              <a:cxnLst/>
              <a:rect l="l" t="t" r="r" b="b"/>
              <a:pathLst>
                <a:path w="1556385" h="8795004">
                  <a:moveTo>
                    <a:pt x="0" y="0"/>
                  </a:moveTo>
                  <a:lnTo>
                    <a:pt x="1366647" y="8795004"/>
                  </a:lnTo>
                  <a:lnTo>
                    <a:pt x="1552956" y="8795004"/>
                  </a:lnTo>
                  <a:cubicBezTo>
                    <a:pt x="1556385" y="5859780"/>
                    <a:pt x="1528826" y="2935224"/>
                    <a:pt x="1532255" y="0"/>
                  </a:cubicBezTo>
                  <a:lnTo>
                    <a:pt x="0" y="0"/>
                  </a:lnTo>
                  <a:close/>
                </a:path>
              </a:pathLst>
            </a:custGeom>
            <a:solidFill>
              <a:srgbClr val="DDA83F">
                <a:alpha val="64706"/>
              </a:srgbClr>
            </a:solidFill>
          </p:spPr>
        </p:sp>
      </p:grpSp>
      <p:grpSp>
        <p:nvGrpSpPr>
          <p:cNvPr id="14" name="Group 14"/>
          <p:cNvGrpSpPr/>
          <p:nvPr/>
        </p:nvGrpSpPr>
        <p:grpSpPr>
          <a:xfrm>
            <a:off x="8801957" y="4701156"/>
            <a:ext cx="1194757" cy="1886970"/>
            <a:chOff x="0" y="0"/>
            <a:chExt cx="1593009" cy="2515959"/>
          </a:xfrm>
        </p:grpSpPr>
        <p:sp>
          <p:nvSpPr>
            <p:cNvPr id="15" name="Freeform 15"/>
            <p:cNvSpPr/>
            <p:nvPr/>
          </p:nvSpPr>
          <p:spPr>
            <a:xfrm>
              <a:off x="0" y="0"/>
              <a:ext cx="1592961" cy="2515997"/>
            </a:xfrm>
            <a:custGeom>
              <a:avLst/>
              <a:gdLst/>
              <a:ahLst/>
              <a:cxnLst/>
              <a:rect l="l" t="t" r="r" b="b"/>
              <a:pathLst>
                <a:path w="1592961" h="2515997">
                  <a:moveTo>
                    <a:pt x="0" y="2515997"/>
                  </a:moveTo>
                  <a:lnTo>
                    <a:pt x="1585595" y="0"/>
                  </a:lnTo>
                  <a:cubicBezTo>
                    <a:pt x="1588008" y="836422"/>
                    <a:pt x="1590548" y="1672971"/>
                    <a:pt x="1592961" y="2509393"/>
                  </a:cubicBezTo>
                  <a:lnTo>
                    <a:pt x="0" y="2515997"/>
                  </a:lnTo>
                  <a:close/>
                </a:path>
              </a:pathLst>
            </a:custGeom>
            <a:solidFill>
              <a:srgbClr val="DDA83F">
                <a:alpha val="80000"/>
              </a:srgbClr>
            </a:solidFill>
          </p:spPr>
        </p:sp>
      </p:grpSp>
      <p:sp>
        <p:nvSpPr>
          <p:cNvPr id="16" name="Freeform 16"/>
          <p:cNvSpPr/>
          <p:nvPr/>
        </p:nvSpPr>
        <p:spPr>
          <a:xfrm>
            <a:off x="1131668" y="2363417"/>
            <a:ext cx="6174542" cy="3863033"/>
          </a:xfrm>
          <a:custGeom>
            <a:avLst/>
            <a:gdLst/>
            <a:ahLst/>
            <a:cxnLst/>
            <a:rect l="l" t="t" r="r" b="b"/>
            <a:pathLst>
              <a:path w="6174542" h="3863033">
                <a:moveTo>
                  <a:pt x="0" y="0"/>
                </a:moveTo>
                <a:lnTo>
                  <a:pt x="6174542" y="0"/>
                </a:lnTo>
                <a:lnTo>
                  <a:pt x="6174542" y="3863032"/>
                </a:lnTo>
                <a:lnTo>
                  <a:pt x="0" y="3863032"/>
                </a:lnTo>
                <a:lnTo>
                  <a:pt x="0" y="0"/>
                </a:lnTo>
                <a:close/>
              </a:path>
            </a:pathLst>
          </a:custGeom>
          <a:blipFill>
            <a:blip r:embed="rId3"/>
            <a:stretch>
              <a:fillRect t="-18183" r="-1478" b="-6842"/>
            </a:stretch>
          </a:blipFill>
        </p:spPr>
      </p:sp>
      <p:sp>
        <p:nvSpPr>
          <p:cNvPr id="17" name="TextBox 17"/>
          <p:cNvSpPr txBox="1"/>
          <p:nvPr/>
        </p:nvSpPr>
        <p:spPr>
          <a:xfrm>
            <a:off x="240389" y="124777"/>
            <a:ext cx="3648595" cy="381000"/>
          </a:xfrm>
          <a:prstGeom prst="rect">
            <a:avLst/>
          </a:prstGeom>
        </p:spPr>
        <p:txBody>
          <a:bodyPr lIns="0" tIns="0" rIns="0" bIns="0" rtlCol="0" anchor="t">
            <a:spAutoFit/>
          </a:bodyPr>
          <a:lstStyle/>
          <a:p>
            <a:pPr algn="l">
              <a:lnSpc>
                <a:spcPts val="3079"/>
              </a:lnSpc>
            </a:pPr>
            <a:r>
              <a:rPr lang="en-US" sz="2565" spc="-64">
                <a:solidFill>
                  <a:srgbClr val="2B4743"/>
                </a:solidFill>
                <a:latin typeface="Cardo Bold"/>
                <a:ea typeface="Cardo Bold"/>
                <a:cs typeface="Cardo Bold"/>
                <a:sym typeface="Cardo Bold"/>
              </a:rPr>
              <a:t> B. Data Visualization </a:t>
            </a:r>
          </a:p>
        </p:txBody>
      </p:sp>
      <p:sp>
        <p:nvSpPr>
          <p:cNvPr id="18" name="TextBox 18"/>
          <p:cNvSpPr txBox="1"/>
          <p:nvPr/>
        </p:nvSpPr>
        <p:spPr>
          <a:xfrm>
            <a:off x="537649" y="610817"/>
            <a:ext cx="5361417" cy="352425"/>
          </a:xfrm>
          <a:prstGeom prst="rect">
            <a:avLst/>
          </a:prstGeom>
        </p:spPr>
        <p:txBody>
          <a:bodyPr lIns="0" tIns="0" rIns="0" bIns="0" rtlCol="0" anchor="t">
            <a:spAutoFit/>
          </a:bodyPr>
          <a:lstStyle/>
          <a:p>
            <a:pPr algn="l">
              <a:lnSpc>
                <a:spcPts val="2839"/>
              </a:lnSpc>
            </a:pPr>
            <a:r>
              <a:rPr lang="en-US" sz="2365">
                <a:solidFill>
                  <a:srgbClr val="2B4743"/>
                </a:solidFill>
                <a:latin typeface="Cardo Bold"/>
                <a:ea typeface="Cardo Bold"/>
                <a:cs typeface="Cardo Bold"/>
                <a:sym typeface="Cardo Bold"/>
              </a:rPr>
              <a:t>1)Data Visualization Technique Used</a:t>
            </a:r>
          </a:p>
        </p:txBody>
      </p:sp>
      <p:sp>
        <p:nvSpPr>
          <p:cNvPr id="19" name="TextBox 19"/>
          <p:cNvSpPr txBox="1"/>
          <p:nvPr/>
        </p:nvSpPr>
        <p:spPr>
          <a:xfrm>
            <a:off x="658178" y="963242"/>
            <a:ext cx="7795242" cy="1295400"/>
          </a:xfrm>
          <a:prstGeom prst="rect">
            <a:avLst/>
          </a:prstGeom>
        </p:spPr>
        <p:txBody>
          <a:bodyPr lIns="0" tIns="0" rIns="0" bIns="0" rtlCol="0" anchor="t">
            <a:spAutoFit/>
          </a:bodyPr>
          <a:lstStyle/>
          <a:p>
            <a:pPr marL="467639" lvl="1" indent="-233820" algn="l">
              <a:lnSpc>
                <a:spcPts val="2599"/>
              </a:lnSpc>
              <a:buFont typeface="Arial"/>
              <a:buChar char="•"/>
            </a:pPr>
            <a:r>
              <a:rPr lang="en-US" sz="2166">
                <a:solidFill>
                  <a:srgbClr val="2B4743"/>
                </a:solidFill>
                <a:latin typeface="Cardo"/>
                <a:ea typeface="Cardo"/>
                <a:cs typeface="Cardo"/>
                <a:sym typeface="Cardo"/>
              </a:rPr>
              <a:t>Data visualization techniques are essential for effectively communicating data insights</a:t>
            </a:r>
          </a:p>
          <a:p>
            <a:pPr marL="467639" lvl="1" indent="-233820" algn="l">
              <a:lnSpc>
                <a:spcPts val="2599"/>
              </a:lnSpc>
              <a:buFont typeface="Arial"/>
              <a:buChar char="•"/>
            </a:pPr>
            <a:r>
              <a:rPr lang="en-US" sz="2166">
                <a:solidFill>
                  <a:srgbClr val="2B4743"/>
                </a:solidFill>
                <a:latin typeface="Cardo"/>
                <a:ea typeface="Cardo"/>
                <a:cs typeface="Cardo"/>
                <a:sym typeface="Cardo"/>
              </a:rPr>
              <a:t> Here are some commonly used techniques:Bar Charts,Histograms,Pie Charts,Heat Maps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EDEEB"/>
        </a:solidFill>
        <a:effectLst/>
      </p:bgPr>
    </p:bg>
    <p:spTree>
      <p:nvGrpSpPr>
        <p:cNvPr id="1" name=""/>
        <p:cNvGrpSpPr/>
        <p:nvPr/>
      </p:nvGrpSpPr>
      <p:grpSpPr>
        <a:xfrm>
          <a:off x="0" y="0"/>
          <a:ext cx="0" cy="0"/>
          <a:chOff x="0" y="0"/>
          <a:chExt cx="0" cy="0"/>
        </a:xfrm>
      </p:grpSpPr>
      <p:sp>
        <p:nvSpPr>
          <p:cNvPr id="2" name="AutoShape 2"/>
          <p:cNvSpPr/>
          <p:nvPr/>
        </p:nvSpPr>
        <p:spPr>
          <a:xfrm rot="-1825605">
            <a:off x="5246115" y="5299707"/>
            <a:ext cx="5106246" cy="0"/>
          </a:xfrm>
          <a:prstGeom prst="line">
            <a:avLst/>
          </a:prstGeom>
          <a:ln w="9525" cap="rnd">
            <a:solidFill>
              <a:srgbClr val="CEDEEB"/>
            </a:solidFill>
            <a:prstDash val="solid"/>
            <a:headEnd type="none" w="sm" len="sm"/>
            <a:tailEnd type="none" w="sm" len="sm"/>
          </a:ln>
        </p:spPr>
      </p:sp>
      <p:sp>
        <p:nvSpPr>
          <p:cNvPr id="3" name="AutoShape 3"/>
          <p:cNvSpPr/>
          <p:nvPr/>
        </p:nvSpPr>
        <p:spPr>
          <a:xfrm rot="4710223">
            <a:off x="4990255" y="3294062"/>
            <a:ext cx="6732342" cy="0"/>
          </a:xfrm>
          <a:prstGeom prst="line">
            <a:avLst/>
          </a:prstGeom>
          <a:ln w="9525" cap="rnd">
            <a:solidFill>
              <a:srgbClr val="CEDEEB"/>
            </a:solidFill>
            <a:prstDash val="solid"/>
            <a:headEnd type="none" w="sm" len="sm"/>
            <a:tailEnd type="none" w="sm" len="sm"/>
          </a:ln>
        </p:spPr>
      </p:sp>
      <p:grpSp>
        <p:nvGrpSpPr>
          <p:cNvPr id="4" name="Group 4"/>
          <p:cNvGrpSpPr/>
          <p:nvPr/>
        </p:nvGrpSpPr>
        <p:grpSpPr>
          <a:xfrm>
            <a:off x="7526047" y="1"/>
            <a:ext cx="2478262" cy="6596258"/>
            <a:chOff x="0" y="0"/>
            <a:chExt cx="3304349" cy="8795011"/>
          </a:xfrm>
        </p:grpSpPr>
        <p:sp>
          <p:nvSpPr>
            <p:cNvPr id="5" name="Freeform 5"/>
            <p:cNvSpPr/>
            <p:nvPr/>
          </p:nvSpPr>
          <p:spPr>
            <a:xfrm>
              <a:off x="0" y="0"/>
              <a:ext cx="3307842" cy="8795003"/>
            </a:xfrm>
            <a:custGeom>
              <a:avLst/>
              <a:gdLst/>
              <a:ahLst/>
              <a:cxnLst/>
              <a:rect l="l" t="t" r="r" b="b"/>
              <a:pathLst>
                <a:path w="3307842" h="8795003">
                  <a:moveTo>
                    <a:pt x="2946273" y="0"/>
                  </a:moveTo>
                  <a:lnTo>
                    <a:pt x="0" y="8784209"/>
                  </a:lnTo>
                  <a:lnTo>
                    <a:pt x="3303778" y="8795003"/>
                  </a:lnTo>
                  <a:cubicBezTo>
                    <a:pt x="3307842" y="5866892"/>
                    <a:pt x="3287395" y="2938907"/>
                    <a:pt x="3291459" y="10795"/>
                  </a:cubicBezTo>
                  <a:lnTo>
                    <a:pt x="2946273" y="0"/>
                  </a:lnTo>
                  <a:close/>
                </a:path>
              </a:pathLst>
            </a:custGeom>
            <a:solidFill>
              <a:srgbClr val="DDA83F">
                <a:alpha val="29804"/>
              </a:srgbClr>
            </a:solidFill>
          </p:spPr>
        </p:sp>
      </p:grpSp>
      <p:grpSp>
        <p:nvGrpSpPr>
          <p:cNvPr id="6" name="Group 6"/>
          <p:cNvGrpSpPr/>
          <p:nvPr/>
        </p:nvGrpSpPr>
        <p:grpSpPr>
          <a:xfrm>
            <a:off x="7868133" y="-8134"/>
            <a:ext cx="2127403" cy="6596259"/>
            <a:chOff x="0" y="0"/>
            <a:chExt cx="2836538" cy="8795012"/>
          </a:xfrm>
        </p:grpSpPr>
        <p:sp>
          <p:nvSpPr>
            <p:cNvPr id="7" name="Freeform 7"/>
            <p:cNvSpPr/>
            <p:nvPr/>
          </p:nvSpPr>
          <p:spPr>
            <a:xfrm>
              <a:off x="0" y="0"/>
              <a:ext cx="2839466" cy="8795004"/>
            </a:xfrm>
            <a:custGeom>
              <a:avLst/>
              <a:gdLst/>
              <a:ahLst/>
              <a:cxnLst/>
              <a:rect l="l" t="t" r="r" b="b"/>
              <a:pathLst>
                <a:path w="2839466" h="8795004">
                  <a:moveTo>
                    <a:pt x="0" y="0"/>
                  </a:moveTo>
                  <a:lnTo>
                    <a:pt x="1750568" y="8795004"/>
                  </a:lnTo>
                  <a:lnTo>
                    <a:pt x="2835402" y="8795004"/>
                  </a:lnTo>
                  <a:cubicBezTo>
                    <a:pt x="2831338" y="5863336"/>
                    <a:pt x="2839466" y="2931668"/>
                    <a:pt x="2835402" y="0"/>
                  </a:cubicBezTo>
                  <a:lnTo>
                    <a:pt x="0" y="0"/>
                  </a:lnTo>
                  <a:close/>
                </a:path>
              </a:pathLst>
            </a:custGeom>
            <a:solidFill>
              <a:srgbClr val="DDA83F">
                <a:alpha val="19608"/>
              </a:srgbClr>
            </a:solidFill>
          </p:spPr>
        </p:sp>
      </p:grpSp>
      <p:grpSp>
        <p:nvGrpSpPr>
          <p:cNvPr id="8" name="Group 8"/>
          <p:cNvGrpSpPr/>
          <p:nvPr/>
        </p:nvGrpSpPr>
        <p:grpSpPr>
          <a:xfrm>
            <a:off x="9059103" y="-8134"/>
            <a:ext cx="936435" cy="6596259"/>
            <a:chOff x="0" y="0"/>
            <a:chExt cx="1248580" cy="8795012"/>
          </a:xfrm>
        </p:grpSpPr>
        <p:sp>
          <p:nvSpPr>
            <p:cNvPr id="9" name="Freeform 9"/>
            <p:cNvSpPr/>
            <p:nvPr/>
          </p:nvSpPr>
          <p:spPr>
            <a:xfrm>
              <a:off x="0" y="0"/>
              <a:ext cx="1248537" cy="8795004"/>
            </a:xfrm>
            <a:custGeom>
              <a:avLst/>
              <a:gdLst/>
              <a:ahLst/>
              <a:cxnLst/>
              <a:rect l="l" t="t" r="r" b="b"/>
              <a:pathLst>
                <a:path w="1248537" h="8795004">
                  <a:moveTo>
                    <a:pt x="985774" y="0"/>
                  </a:moveTo>
                  <a:lnTo>
                    <a:pt x="0" y="8795004"/>
                  </a:lnTo>
                  <a:lnTo>
                    <a:pt x="1248537" y="8795004"/>
                  </a:lnTo>
                  <a:cubicBezTo>
                    <a:pt x="1245870" y="5863336"/>
                    <a:pt x="1243076" y="2931668"/>
                    <a:pt x="1240409" y="0"/>
                  </a:cubicBezTo>
                  <a:lnTo>
                    <a:pt x="985774" y="0"/>
                  </a:lnTo>
                  <a:close/>
                </a:path>
              </a:pathLst>
            </a:custGeom>
            <a:solidFill>
              <a:srgbClr val="2B4743">
                <a:alpha val="69804"/>
              </a:srgbClr>
            </a:solidFill>
          </p:spPr>
        </p:sp>
      </p:grpSp>
      <p:grpSp>
        <p:nvGrpSpPr>
          <p:cNvPr id="10" name="Group 10"/>
          <p:cNvGrpSpPr/>
          <p:nvPr/>
        </p:nvGrpSpPr>
        <p:grpSpPr>
          <a:xfrm>
            <a:off x="8820449" y="-8135"/>
            <a:ext cx="1164928" cy="6596259"/>
            <a:chOff x="0" y="0"/>
            <a:chExt cx="1553237" cy="8795012"/>
          </a:xfrm>
        </p:grpSpPr>
        <p:sp>
          <p:nvSpPr>
            <p:cNvPr id="11" name="Freeform 11"/>
            <p:cNvSpPr/>
            <p:nvPr/>
          </p:nvSpPr>
          <p:spPr>
            <a:xfrm>
              <a:off x="0" y="0"/>
              <a:ext cx="1556385" cy="8795004"/>
            </a:xfrm>
            <a:custGeom>
              <a:avLst/>
              <a:gdLst/>
              <a:ahLst/>
              <a:cxnLst/>
              <a:rect l="l" t="t" r="r" b="b"/>
              <a:pathLst>
                <a:path w="1556385" h="8795004">
                  <a:moveTo>
                    <a:pt x="0" y="0"/>
                  </a:moveTo>
                  <a:lnTo>
                    <a:pt x="1366647" y="8795004"/>
                  </a:lnTo>
                  <a:lnTo>
                    <a:pt x="1552956" y="8795004"/>
                  </a:lnTo>
                  <a:cubicBezTo>
                    <a:pt x="1556385" y="5859780"/>
                    <a:pt x="1528826" y="2935224"/>
                    <a:pt x="1532255" y="0"/>
                  </a:cubicBezTo>
                  <a:lnTo>
                    <a:pt x="0" y="0"/>
                  </a:lnTo>
                  <a:close/>
                </a:path>
              </a:pathLst>
            </a:custGeom>
            <a:solidFill>
              <a:srgbClr val="DDA83F">
                <a:alpha val="64706"/>
              </a:srgbClr>
            </a:solidFill>
          </p:spPr>
        </p:sp>
      </p:grpSp>
      <p:grpSp>
        <p:nvGrpSpPr>
          <p:cNvPr id="12" name="Group 12"/>
          <p:cNvGrpSpPr/>
          <p:nvPr/>
        </p:nvGrpSpPr>
        <p:grpSpPr>
          <a:xfrm>
            <a:off x="8801957" y="4701156"/>
            <a:ext cx="1194757" cy="1886970"/>
            <a:chOff x="0" y="0"/>
            <a:chExt cx="1593009" cy="2515959"/>
          </a:xfrm>
        </p:grpSpPr>
        <p:sp>
          <p:nvSpPr>
            <p:cNvPr id="13" name="Freeform 13"/>
            <p:cNvSpPr/>
            <p:nvPr/>
          </p:nvSpPr>
          <p:spPr>
            <a:xfrm>
              <a:off x="0" y="0"/>
              <a:ext cx="1592961" cy="2515997"/>
            </a:xfrm>
            <a:custGeom>
              <a:avLst/>
              <a:gdLst/>
              <a:ahLst/>
              <a:cxnLst/>
              <a:rect l="l" t="t" r="r" b="b"/>
              <a:pathLst>
                <a:path w="1592961" h="2515997">
                  <a:moveTo>
                    <a:pt x="0" y="2515997"/>
                  </a:moveTo>
                  <a:lnTo>
                    <a:pt x="1585595" y="0"/>
                  </a:lnTo>
                  <a:cubicBezTo>
                    <a:pt x="1588008" y="836422"/>
                    <a:pt x="1590548" y="1672971"/>
                    <a:pt x="1592961" y="2509393"/>
                  </a:cubicBezTo>
                  <a:lnTo>
                    <a:pt x="0" y="2515997"/>
                  </a:lnTo>
                  <a:close/>
                </a:path>
              </a:pathLst>
            </a:custGeom>
            <a:solidFill>
              <a:srgbClr val="DDA83F">
                <a:alpha val="80000"/>
              </a:srgbClr>
            </a:solidFill>
          </p:spPr>
        </p:sp>
      </p:grpSp>
      <p:sp>
        <p:nvSpPr>
          <p:cNvPr id="14" name="Freeform 14"/>
          <p:cNvSpPr/>
          <p:nvPr/>
        </p:nvSpPr>
        <p:spPr>
          <a:xfrm>
            <a:off x="442994" y="834390"/>
            <a:ext cx="7209298" cy="2549474"/>
          </a:xfrm>
          <a:custGeom>
            <a:avLst/>
            <a:gdLst/>
            <a:ahLst/>
            <a:cxnLst/>
            <a:rect l="l" t="t" r="r" b="b"/>
            <a:pathLst>
              <a:path w="7209298" h="2549474">
                <a:moveTo>
                  <a:pt x="0" y="0"/>
                </a:moveTo>
                <a:lnTo>
                  <a:pt x="7209298" y="0"/>
                </a:lnTo>
                <a:lnTo>
                  <a:pt x="7209298" y="2549474"/>
                </a:lnTo>
                <a:lnTo>
                  <a:pt x="0" y="2549474"/>
                </a:lnTo>
                <a:lnTo>
                  <a:pt x="0" y="0"/>
                </a:lnTo>
                <a:close/>
              </a:path>
            </a:pathLst>
          </a:custGeom>
          <a:blipFill>
            <a:blip r:embed="rId3"/>
            <a:stretch>
              <a:fillRect/>
            </a:stretch>
          </a:blipFill>
        </p:spPr>
      </p:sp>
      <p:sp>
        <p:nvSpPr>
          <p:cNvPr id="15" name="Freeform 15"/>
          <p:cNvSpPr/>
          <p:nvPr/>
        </p:nvSpPr>
        <p:spPr>
          <a:xfrm>
            <a:off x="506117" y="3479210"/>
            <a:ext cx="7083053" cy="3102565"/>
          </a:xfrm>
          <a:custGeom>
            <a:avLst/>
            <a:gdLst/>
            <a:ahLst/>
            <a:cxnLst/>
            <a:rect l="l" t="t" r="r" b="b"/>
            <a:pathLst>
              <a:path w="7083053" h="3102565">
                <a:moveTo>
                  <a:pt x="0" y="0"/>
                </a:moveTo>
                <a:lnTo>
                  <a:pt x="7083052" y="0"/>
                </a:lnTo>
                <a:lnTo>
                  <a:pt x="7083052" y="3102565"/>
                </a:lnTo>
                <a:lnTo>
                  <a:pt x="0" y="3102565"/>
                </a:lnTo>
                <a:lnTo>
                  <a:pt x="0" y="0"/>
                </a:lnTo>
                <a:close/>
              </a:path>
            </a:pathLst>
          </a:custGeom>
          <a:blipFill>
            <a:blip r:embed="rId4"/>
            <a:stretch>
              <a:fillRect/>
            </a:stretch>
          </a:blipFill>
        </p:spPr>
      </p:sp>
      <p:sp>
        <p:nvSpPr>
          <p:cNvPr id="16" name="TextBox 16"/>
          <p:cNvSpPr txBox="1"/>
          <p:nvPr/>
        </p:nvSpPr>
        <p:spPr>
          <a:xfrm>
            <a:off x="240389" y="124777"/>
            <a:ext cx="3648595" cy="381000"/>
          </a:xfrm>
          <a:prstGeom prst="rect">
            <a:avLst/>
          </a:prstGeom>
        </p:spPr>
        <p:txBody>
          <a:bodyPr lIns="0" tIns="0" rIns="0" bIns="0" rtlCol="0" anchor="t">
            <a:spAutoFit/>
          </a:bodyPr>
          <a:lstStyle/>
          <a:p>
            <a:pPr algn="l">
              <a:lnSpc>
                <a:spcPts val="3079"/>
              </a:lnSpc>
            </a:pPr>
            <a:r>
              <a:rPr lang="en-US" sz="2565" spc="-64">
                <a:solidFill>
                  <a:srgbClr val="2B4743"/>
                </a:solidFill>
                <a:latin typeface="Cardo Bold"/>
                <a:ea typeface="Cardo Bold"/>
                <a:cs typeface="Cardo Bold"/>
                <a:sym typeface="Cardo Bold"/>
              </a:rPr>
              <a:t> B. Data Visualization </a:t>
            </a:r>
          </a:p>
        </p:txBody>
      </p:sp>
      <p:sp>
        <p:nvSpPr>
          <p:cNvPr id="17" name="TextBox 17"/>
          <p:cNvSpPr txBox="1"/>
          <p:nvPr/>
        </p:nvSpPr>
        <p:spPr>
          <a:xfrm>
            <a:off x="442994" y="481965"/>
            <a:ext cx="6654038" cy="352425"/>
          </a:xfrm>
          <a:prstGeom prst="rect">
            <a:avLst/>
          </a:prstGeom>
        </p:spPr>
        <p:txBody>
          <a:bodyPr lIns="0" tIns="0" rIns="0" bIns="0" rtlCol="0" anchor="t">
            <a:spAutoFit/>
          </a:bodyPr>
          <a:lstStyle/>
          <a:p>
            <a:pPr algn="l">
              <a:lnSpc>
                <a:spcPts val="2839"/>
              </a:lnSpc>
            </a:pPr>
            <a:r>
              <a:rPr lang="en-US" sz="2365">
                <a:solidFill>
                  <a:srgbClr val="2B4743"/>
                </a:solidFill>
                <a:latin typeface="Cardo Bold"/>
                <a:ea typeface="Cardo Bold"/>
                <a:cs typeface="Cardo Bold"/>
                <a:sym typeface="Cardo Bold"/>
              </a:rPr>
              <a:t>2)Data Visualization, barplot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EDEEB"/>
        </a:solidFill>
        <a:effectLst/>
      </p:bgPr>
    </p:bg>
    <p:spTree>
      <p:nvGrpSpPr>
        <p:cNvPr id="1" name=""/>
        <p:cNvGrpSpPr/>
        <p:nvPr/>
      </p:nvGrpSpPr>
      <p:grpSpPr>
        <a:xfrm>
          <a:off x="0" y="0"/>
          <a:ext cx="0" cy="0"/>
          <a:chOff x="0" y="0"/>
          <a:chExt cx="0" cy="0"/>
        </a:xfrm>
      </p:grpSpPr>
      <p:sp>
        <p:nvSpPr>
          <p:cNvPr id="2" name="AutoShape 2"/>
          <p:cNvSpPr/>
          <p:nvPr/>
        </p:nvSpPr>
        <p:spPr>
          <a:xfrm rot="-1825605">
            <a:off x="5246115" y="5299707"/>
            <a:ext cx="5106246" cy="0"/>
          </a:xfrm>
          <a:prstGeom prst="line">
            <a:avLst/>
          </a:prstGeom>
          <a:ln w="9525" cap="rnd">
            <a:solidFill>
              <a:srgbClr val="CEDEEB"/>
            </a:solidFill>
            <a:prstDash val="solid"/>
            <a:headEnd type="none" w="sm" len="sm"/>
            <a:tailEnd type="none" w="sm" len="sm"/>
          </a:ln>
        </p:spPr>
      </p:sp>
      <p:sp>
        <p:nvSpPr>
          <p:cNvPr id="3" name="AutoShape 3"/>
          <p:cNvSpPr/>
          <p:nvPr/>
        </p:nvSpPr>
        <p:spPr>
          <a:xfrm rot="4710223">
            <a:off x="4990255" y="3294062"/>
            <a:ext cx="6732342" cy="0"/>
          </a:xfrm>
          <a:prstGeom prst="line">
            <a:avLst/>
          </a:prstGeom>
          <a:ln w="9525" cap="rnd">
            <a:solidFill>
              <a:srgbClr val="CEDEEB"/>
            </a:solidFill>
            <a:prstDash val="solid"/>
            <a:headEnd type="none" w="sm" len="sm"/>
            <a:tailEnd type="none" w="sm" len="sm"/>
          </a:ln>
        </p:spPr>
      </p:sp>
      <p:grpSp>
        <p:nvGrpSpPr>
          <p:cNvPr id="4" name="Group 4"/>
          <p:cNvGrpSpPr/>
          <p:nvPr/>
        </p:nvGrpSpPr>
        <p:grpSpPr>
          <a:xfrm>
            <a:off x="7526047" y="1"/>
            <a:ext cx="2478262" cy="6596258"/>
            <a:chOff x="0" y="0"/>
            <a:chExt cx="3304349" cy="8795011"/>
          </a:xfrm>
        </p:grpSpPr>
        <p:sp>
          <p:nvSpPr>
            <p:cNvPr id="5" name="Freeform 5"/>
            <p:cNvSpPr/>
            <p:nvPr/>
          </p:nvSpPr>
          <p:spPr>
            <a:xfrm>
              <a:off x="0" y="0"/>
              <a:ext cx="3307842" cy="8795003"/>
            </a:xfrm>
            <a:custGeom>
              <a:avLst/>
              <a:gdLst/>
              <a:ahLst/>
              <a:cxnLst/>
              <a:rect l="l" t="t" r="r" b="b"/>
              <a:pathLst>
                <a:path w="3307842" h="8795003">
                  <a:moveTo>
                    <a:pt x="2946273" y="0"/>
                  </a:moveTo>
                  <a:lnTo>
                    <a:pt x="0" y="8784209"/>
                  </a:lnTo>
                  <a:lnTo>
                    <a:pt x="3303778" y="8795003"/>
                  </a:lnTo>
                  <a:cubicBezTo>
                    <a:pt x="3307842" y="5866892"/>
                    <a:pt x="3287395" y="2938907"/>
                    <a:pt x="3291459" y="10795"/>
                  </a:cubicBezTo>
                  <a:lnTo>
                    <a:pt x="2946273" y="0"/>
                  </a:lnTo>
                  <a:close/>
                </a:path>
              </a:pathLst>
            </a:custGeom>
            <a:solidFill>
              <a:srgbClr val="DDA83F">
                <a:alpha val="29804"/>
              </a:srgbClr>
            </a:solidFill>
          </p:spPr>
        </p:sp>
      </p:grpSp>
      <p:grpSp>
        <p:nvGrpSpPr>
          <p:cNvPr id="6" name="Group 6"/>
          <p:cNvGrpSpPr/>
          <p:nvPr/>
        </p:nvGrpSpPr>
        <p:grpSpPr>
          <a:xfrm>
            <a:off x="7868133" y="-8134"/>
            <a:ext cx="2127403" cy="6596259"/>
            <a:chOff x="0" y="0"/>
            <a:chExt cx="2836538" cy="8795012"/>
          </a:xfrm>
        </p:grpSpPr>
        <p:sp>
          <p:nvSpPr>
            <p:cNvPr id="7" name="Freeform 7"/>
            <p:cNvSpPr/>
            <p:nvPr/>
          </p:nvSpPr>
          <p:spPr>
            <a:xfrm>
              <a:off x="0" y="0"/>
              <a:ext cx="2839466" cy="8795004"/>
            </a:xfrm>
            <a:custGeom>
              <a:avLst/>
              <a:gdLst/>
              <a:ahLst/>
              <a:cxnLst/>
              <a:rect l="l" t="t" r="r" b="b"/>
              <a:pathLst>
                <a:path w="2839466" h="8795004">
                  <a:moveTo>
                    <a:pt x="0" y="0"/>
                  </a:moveTo>
                  <a:lnTo>
                    <a:pt x="1750568" y="8795004"/>
                  </a:lnTo>
                  <a:lnTo>
                    <a:pt x="2835402" y="8795004"/>
                  </a:lnTo>
                  <a:cubicBezTo>
                    <a:pt x="2831338" y="5863336"/>
                    <a:pt x="2839466" y="2931668"/>
                    <a:pt x="2835402" y="0"/>
                  </a:cubicBezTo>
                  <a:lnTo>
                    <a:pt x="0" y="0"/>
                  </a:lnTo>
                  <a:close/>
                </a:path>
              </a:pathLst>
            </a:custGeom>
            <a:solidFill>
              <a:srgbClr val="DDA83F">
                <a:alpha val="19608"/>
              </a:srgbClr>
            </a:solidFill>
          </p:spPr>
        </p:sp>
      </p:grpSp>
      <p:grpSp>
        <p:nvGrpSpPr>
          <p:cNvPr id="8" name="Group 8"/>
          <p:cNvGrpSpPr/>
          <p:nvPr/>
        </p:nvGrpSpPr>
        <p:grpSpPr>
          <a:xfrm>
            <a:off x="9059103" y="-8134"/>
            <a:ext cx="936435" cy="6596259"/>
            <a:chOff x="0" y="0"/>
            <a:chExt cx="1248580" cy="8795012"/>
          </a:xfrm>
        </p:grpSpPr>
        <p:sp>
          <p:nvSpPr>
            <p:cNvPr id="9" name="Freeform 9"/>
            <p:cNvSpPr/>
            <p:nvPr/>
          </p:nvSpPr>
          <p:spPr>
            <a:xfrm>
              <a:off x="0" y="0"/>
              <a:ext cx="1248537" cy="8795004"/>
            </a:xfrm>
            <a:custGeom>
              <a:avLst/>
              <a:gdLst/>
              <a:ahLst/>
              <a:cxnLst/>
              <a:rect l="l" t="t" r="r" b="b"/>
              <a:pathLst>
                <a:path w="1248537" h="8795004">
                  <a:moveTo>
                    <a:pt x="985774" y="0"/>
                  </a:moveTo>
                  <a:lnTo>
                    <a:pt x="0" y="8795004"/>
                  </a:lnTo>
                  <a:lnTo>
                    <a:pt x="1248537" y="8795004"/>
                  </a:lnTo>
                  <a:cubicBezTo>
                    <a:pt x="1245870" y="5863336"/>
                    <a:pt x="1243076" y="2931668"/>
                    <a:pt x="1240409" y="0"/>
                  </a:cubicBezTo>
                  <a:lnTo>
                    <a:pt x="985774" y="0"/>
                  </a:lnTo>
                  <a:close/>
                </a:path>
              </a:pathLst>
            </a:custGeom>
            <a:solidFill>
              <a:srgbClr val="2B4743">
                <a:alpha val="69804"/>
              </a:srgbClr>
            </a:solidFill>
          </p:spPr>
        </p:sp>
      </p:grpSp>
      <p:grpSp>
        <p:nvGrpSpPr>
          <p:cNvPr id="10" name="Group 10"/>
          <p:cNvGrpSpPr/>
          <p:nvPr/>
        </p:nvGrpSpPr>
        <p:grpSpPr>
          <a:xfrm>
            <a:off x="8820449" y="-8135"/>
            <a:ext cx="1164928" cy="6596259"/>
            <a:chOff x="0" y="0"/>
            <a:chExt cx="1553237" cy="8795012"/>
          </a:xfrm>
        </p:grpSpPr>
        <p:sp>
          <p:nvSpPr>
            <p:cNvPr id="11" name="Freeform 11"/>
            <p:cNvSpPr/>
            <p:nvPr/>
          </p:nvSpPr>
          <p:spPr>
            <a:xfrm>
              <a:off x="0" y="0"/>
              <a:ext cx="1556385" cy="8795004"/>
            </a:xfrm>
            <a:custGeom>
              <a:avLst/>
              <a:gdLst/>
              <a:ahLst/>
              <a:cxnLst/>
              <a:rect l="l" t="t" r="r" b="b"/>
              <a:pathLst>
                <a:path w="1556385" h="8795004">
                  <a:moveTo>
                    <a:pt x="0" y="0"/>
                  </a:moveTo>
                  <a:lnTo>
                    <a:pt x="1366647" y="8795004"/>
                  </a:lnTo>
                  <a:lnTo>
                    <a:pt x="1552956" y="8795004"/>
                  </a:lnTo>
                  <a:cubicBezTo>
                    <a:pt x="1556385" y="5859780"/>
                    <a:pt x="1528826" y="2935224"/>
                    <a:pt x="1532255" y="0"/>
                  </a:cubicBezTo>
                  <a:lnTo>
                    <a:pt x="0" y="0"/>
                  </a:lnTo>
                  <a:close/>
                </a:path>
              </a:pathLst>
            </a:custGeom>
            <a:solidFill>
              <a:srgbClr val="DDA83F">
                <a:alpha val="64706"/>
              </a:srgbClr>
            </a:solidFill>
          </p:spPr>
        </p:sp>
      </p:grpSp>
      <p:grpSp>
        <p:nvGrpSpPr>
          <p:cNvPr id="12" name="Group 12"/>
          <p:cNvGrpSpPr/>
          <p:nvPr/>
        </p:nvGrpSpPr>
        <p:grpSpPr>
          <a:xfrm>
            <a:off x="8801957" y="4701156"/>
            <a:ext cx="1194757" cy="1886970"/>
            <a:chOff x="0" y="0"/>
            <a:chExt cx="1593009" cy="2515959"/>
          </a:xfrm>
        </p:grpSpPr>
        <p:sp>
          <p:nvSpPr>
            <p:cNvPr id="13" name="Freeform 13"/>
            <p:cNvSpPr/>
            <p:nvPr/>
          </p:nvSpPr>
          <p:spPr>
            <a:xfrm>
              <a:off x="0" y="0"/>
              <a:ext cx="1592961" cy="2515997"/>
            </a:xfrm>
            <a:custGeom>
              <a:avLst/>
              <a:gdLst/>
              <a:ahLst/>
              <a:cxnLst/>
              <a:rect l="l" t="t" r="r" b="b"/>
              <a:pathLst>
                <a:path w="1592961" h="2515997">
                  <a:moveTo>
                    <a:pt x="0" y="2515997"/>
                  </a:moveTo>
                  <a:lnTo>
                    <a:pt x="1585595" y="0"/>
                  </a:lnTo>
                  <a:cubicBezTo>
                    <a:pt x="1588008" y="836422"/>
                    <a:pt x="1590548" y="1672971"/>
                    <a:pt x="1592961" y="2509393"/>
                  </a:cubicBezTo>
                  <a:lnTo>
                    <a:pt x="0" y="2515997"/>
                  </a:lnTo>
                  <a:close/>
                </a:path>
              </a:pathLst>
            </a:custGeom>
            <a:solidFill>
              <a:srgbClr val="DDA83F">
                <a:alpha val="80000"/>
              </a:srgbClr>
            </a:solidFill>
          </p:spPr>
        </p:sp>
      </p:grpSp>
      <p:sp>
        <p:nvSpPr>
          <p:cNvPr id="14" name="Freeform 14"/>
          <p:cNvSpPr/>
          <p:nvPr/>
        </p:nvSpPr>
        <p:spPr>
          <a:xfrm>
            <a:off x="658178" y="831524"/>
            <a:ext cx="6700799" cy="1372453"/>
          </a:xfrm>
          <a:custGeom>
            <a:avLst/>
            <a:gdLst/>
            <a:ahLst/>
            <a:cxnLst/>
            <a:rect l="l" t="t" r="r" b="b"/>
            <a:pathLst>
              <a:path w="6700799" h="1372453">
                <a:moveTo>
                  <a:pt x="0" y="0"/>
                </a:moveTo>
                <a:lnTo>
                  <a:pt x="6700798" y="0"/>
                </a:lnTo>
                <a:lnTo>
                  <a:pt x="6700798" y="1372453"/>
                </a:lnTo>
                <a:lnTo>
                  <a:pt x="0" y="1372453"/>
                </a:lnTo>
                <a:lnTo>
                  <a:pt x="0" y="0"/>
                </a:lnTo>
                <a:close/>
              </a:path>
            </a:pathLst>
          </a:custGeom>
          <a:blipFill>
            <a:blip r:embed="rId3"/>
            <a:stretch>
              <a:fillRect/>
            </a:stretch>
          </a:blipFill>
        </p:spPr>
      </p:sp>
      <p:sp>
        <p:nvSpPr>
          <p:cNvPr id="15" name="Freeform 15"/>
          <p:cNvSpPr/>
          <p:nvPr/>
        </p:nvSpPr>
        <p:spPr>
          <a:xfrm>
            <a:off x="556449" y="2330464"/>
            <a:ext cx="5659853" cy="4063877"/>
          </a:xfrm>
          <a:custGeom>
            <a:avLst/>
            <a:gdLst/>
            <a:ahLst/>
            <a:cxnLst/>
            <a:rect l="l" t="t" r="r" b="b"/>
            <a:pathLst>
              <a:path w="5659853" h="4063877">
                <a:moveTo>
                  <a:pt x="0" y="0"/>
                </a:moveTo>
                <a:lnTo>
                  <a:pt x="5659853" y="0"/>
                </a:lnTo>
                <a:lnTo>
                  <a:pt x="5659853" y="4063876"/>
                </a:lnTo>
                <a:lnTo>
                  <a:pt x="0" y="4063876"/>
                </a:lnTo>
                <a:lnTo>
                  <a:pt x="0" y="0"/>
                </a:lnTo>
                <a:close/>
              </a:path>
            </a:pathLst>
          </a:custGeom>
          <a:blipFill>
            <a:blip r:embed="rId4"/>
            <a:stretch>
              <a:fillRect/>
            </a:stretch>
          </a:blipFill>
        </p:spPr>
      </p:sp>
      <p:sp>
        <p:nvSpPr>
          <p:cNvPr id="16" name="Freeform 16"/>
          <p:cNvSpPr/>
          <p:nvPr/>
        </p:nvSpPr>
        <p:spPr>
          <a:xfrm>
            <a:off x="6539754" y="2330464"/>
            <a:ext cx="2656758" cy="2578297"/>
          </a:xfrm>
          <a:custGeom>
            <a:avLst/>
            <a:gdLst/>
            <a:ahLst/>
            <a:cxnLst/>
            <a:rect l="l" t="t" r="r" b="b"/>
            <a:pathLst>
              <a:path w="2656758" h="2578297">
                <a:moveTo>
                  <a:pt x="0" y="0"/>
                </a:moveTo>
                <a:lnTo>
                  <a:pt x="2656758" y="0"/>
                </a:lnTo>
                <a:lnTo>
                  <a:pt x="2656758" y="2578297"/>
                </a:lnTo>
                <a:lnTo>
                  <a:pt x="0" y="2578297"/>
                </a:lnTo>
                <a:lnTo>
                  <a:pt x="0" y="0"/>
                </a:lnTo>
                <a:close/>
              </a:path>
            </a:pathLst>
          </a:custGeom>
          <a:blipFill>
            <a:blip r:embed="rId5"/>
            <a:stretch>
              <a:fillRect r="-6724"/>
            </a:stretch>
          </a:blipFill>
        </p:spPr>
      </p:sp>
      <p:sp>
        <p:nvSpPr>
          <p:cNvPr id="17" name="TextBox 17"/>
          <p:cNvSpPr txBox="1"/>
          <p:nvPr/>
        </p:nvSpPr>
        <p:spPr>
          <a:xfrm>
            <a:off x="153628" y="90303"/>
            <a:ext cx="8666821" cy="407326"/>
          </a:xfrm>
          <a:prstGeom prst="rect">
            <a:avLst/>
          </a:prstGeom>
        </p:spPr>
        <p:txBody>
          <a:bodyPr lIns="0" tIns="0" rIns="0" bIns="0" rtlCol="0" anchor="t">
            <a:spAutoFit/>
          </a:bodyPr>
          <a:lstStyle/>
          <a:p>
            <a:pPr algn="l">
              <a:lnSpc>
                <a:spcPts val="3281"/>
              </a:lnSpc>
            </a:pPr>
            <a:r>
              <a:rPr lang="en-US" sz="2734">
                <a:solidFill>
                  <a:srgbClr val="2B4743"/>
                </a:solidFill>
                <a:latin typeface="Cardo Bold"/>
                <a:ea typeface="Cardo Bold"/>
                <a:cs typeface="Cardo Bold"/>
                <a:sym typeface="Cardo Bold"/>
              </a:rPr>
              <a:t>3)Data Visualization Counts Of male and female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EDEEB"/>
        </a:solidFill>
        <a:effectLst/>
      </p:bgPr>
    </p:bg>
    <p:spTree>
      <p:nvGrpSpPr>
        <p:cNvPr id="1" name=""/>
        <p:cNvGrpSpPr/>
        <p:nvPr/>
      </p:nvGrpSpPr>
      <p:grpSpPr>
        <a:xfrm>
          <a:off x="0" y="0"/>
          <a:ext cx="0" cy="0"/>
          <a:chOff x="0" y="0"/>
          <a:chExt cx="0" cy="0"/>
        </a:xfrm>
      </p:grpSpPr>
      <p:sp>
        <p:nvSpPr>
          <p:cNvPr id="2" name="AutoShape 2"/>
          <p:cNvSpPr/>
          <p:nvPr/>
        </p:nvSpPr>
        <p:spPr>
          <a:xfrm rot="-1825605">
            <a:off x="5246115" y="5299707"/>
            <a:ext cx="5106246" cy="0"/>
          </a:xfrm>
          <a:prstGeom prst="line">
            <a:avLst/>
          </a:prstGeom>
          <a:ln w="9525" cap="rnd">
            <a:solidFill>
              <a:srgbClr val="CEDEEB"/>
            </a:solidFill>
            <a:prstDash val="solid"/>
            <a:headEnd type="none" w="sm" len="sm"/>
            <a:tailEnd type="none" w="sm" len="sm"/>
          </a:ln>
        </p:spPr>
      </p:sp>
      <p:sp>
        <p:nvSpPr>
          <p:cNvPr id="3" name="AutoShape 3"/>
          <p:cNvSpPr/>
          <p:nvPr/>
        </p:nvSpPr>
        <p:spPr>
          <a:xfrm rot="4710223">
            <a:off x="4990255" y="3294062"/>
            <a:ext cx="6732342" cy="0"/>
          </a:xfrm>
          <a:prstGeom prst="line">
            <a:avLst/>
          </a:prstGeom>
          <a:ln w="9525" cap="rnd">
            <a:solidFill>
              <a:srgbClr val="CEDEEB"/>
            </a:solidFill>
            <a:prstDash val="solid"/>
            <a:headEnd type="none" w="sm" len="sm"/>
            <a:tailEnd type="none" w="sm" len="sm"/>
          </a:ln>
        </p:spPr>
      </p:sp>
      <p:grpSp>
        <p:nvGrpSpPr>
          <p:cNvPr id="4" name="Group 4"/>
          <p:cNvGrpSpPr/>
          <p:nvPr/>
        </p:nvGrpSpPr>
        <p:grpSpPr>
          <a:xfrm>
            <a:off x="7526047" y="1"/>
            <a:ext cx="2478262" cy="6596258"/>
            <a:chOff x="0" y="0"/>
            <a:chExt cx="3304349" cy="8795011"/>
          </a:xfrm>
        </p:grpSpPr>
        <p:sp>
          <p:nvSpPr>
            <p:cNvPr id="5" name="Freeform 5"/>
            <p:cNvSpPr/>
            <p:nvPr/>
          </p:nvSpPr>
          <p:spPr>
            <a:xfrm>
              <a:off x="0" y="0"/>
              <a:ext cx="3307842" cy="8795003"/>
            </a:xfrm>
            <a:custGeom>
              <a:avLst/>
              <a:gdLst/>
              <a:ahLst/>
              <a:cxnLst/>
              <a:rect l="l" t="t" r="r" b="b"/>
              <a:pathLst>
                <a:path w="3307842" h="8795003">
                  <a:moveTo>
                    <a:pt x="2946273" y="0"/>
                  </a:moveTo>
                  <a:lnTo>
                    <a:pt x="0" y="8784209"/>
                  </a:lnTo>
                  <a:lnTo>
                    <a:pt x="3303778" y="8795003"/>
                  </a:lnTo>
                  <a:cubicBezTo>
                    <a:pt x="3307842" y="5866892"/>
                    <a:pt x="3287395" y="2938907"/>
                    <a:pt x="3291459" y="10795"/>
                  </a:cubicBezTo>
                  <a:lnTo>
                    <a:pt x="2946273" y="0"/>
                  </a:lnTo>
                  <a:close/>
                </a:path>
              </a:pathLst>
            </a:custGeom>
            <a:solidFill>
              <a:srgbClr val="DDA83F">
                <a:alpha val="29804"/>
              </a:srgbClr>
            </a:solidFill>
          </p:spPr>
        </p:sp>
      </p:grpSp>
      <p:grpSp>
        <p:nvGrpSpPr>
          <p:cNvPr id="6" name="Group 6"/>
          <p:cNvGrpSpPr/>
          <p:nvPr/>
        </p:nvGrpSpPr>
        <p:grpSpPr>
          <a:xfrm>
            <a:off x="7868133" y="-8134"/>
            <a:ext cx="2127403" cy="6596259"/>
            <a:chOff x="0" y="0"/>
            <a:chExt cx="2836538" cy="8795012"/>
          </a:xfrm>
        </p:grpSpPr>
        <p:sp>
          <p:nvSpPr>
            <p:cNvPr id="7" name="Freeform 7"/>
            <p:cNvSpPr/>
            <p:nvPr/>
          </p:nvSpPr>
          <p:spPr>
            <a:xfrm>
              <a:off x="0" y="0"/>
              <a:ext cx="2839466" cy="8795004"/>
            </a:xfrm>
            <a:custGeom>
              <a:avLst/>
              <a:gdLst/>
              <a:ahLst/>
              <a:cxnLst/>
              <a:rect l="l" t="t" r="r" b="b"/>
              <a:pathLst>
                <a:path w="2839466" h="8795004">
                  <a:moveTo>
                    <a:pt x="0" y="0"/>
                  </a:moveTo>
                  <a:lnTo>
                    <a:pt x="1750568" y="8795004"/>
                  </a:lnTo>
                  <a:lnTo>
                    <a:pt x="2835402" y="8795004"/>
                  </a:lnTo>
                  <a:cubicBezTo>
                    <a:pt x="2831338" y="5863336"/>
                    <a:pt x="2839466" y="2931668"/>
                    <a:pt x="2835402" y="0"/>
                  </a:cubicBezTo>
                  <a:lnTo>
                    <a:pt x="0" y="0"/>
                  </a:lnTo>
                  <a:close/>
                </a:path>
              </a:pathLst>
            </a:custGeom>
            <a:solidFill>
              <a:srgbClr val="DDA83F">
                <a:alpha val="19608"/>
              </a:srgbClr>
            </a:solidFill>
          </p:spPr>
        </p:sp>
      </p:grpSp>
      <p:grpSp>
        <p:nvGrpSpPr>
          <p:cNvPr id="8" name="Group 8"/>
          <p:cNvGrpSpPr/>
          <p:nvPr/>
        </p:nvGrpSpPr>
        <p:grpSpPr>
          <a:xfrm>
            <a:off x="9059103" y="-8134"/>
            <a:ext cx="936435" cy="6596259"/>
            <a:chOff x="0" y="0"/>
            <a:chExt cx="1248580" cy="8795012"/>
          </a:xfrm>
        </p:grpSpPr>
        <p:sp>
          <p:nvSpPr>
            <p:cNvPr id="9" name="Freeform 9"/>
            <p:cNvSpPr/>
            <p:nvPr/>
          </p:nvSpPr>
          <p:spPr>
            <a:xfrm>
              <a:off x="0" y="0"/>
              <a:ext cx="1248537" cy="8795004"/>
            </a:xfrm>
            <a:custGeom>
              <a:avLst/>
              <a:gdLst/>
              <a:ahLst/>
              <a:cxnLst/>
              <a:rect l="l" t="t" r="r" b="b"/>
              <a:pathLst>
                <a:path w="1248537" h="8795004">
                  <a:moveTo>
                    <a:pt x="985774" y="0"/>
                  </a:moveTo>
                  <a:lnTo>
                    <a:pt x="0" y="8795004"/>
                  </a:lnTo>
                  <a:lnTo>
                    <a:pt x="1248537" y="8795004"/>
                  </a:lnTo>
                  <a:cubicBezTo>
                    <a:pt x="1245870" y="5863336"/>
                    <a:pt x="1243076" y="2931668"/>
                    <a:pt x="1240409" y="0"/>
                  </a:cubicBezTo>
                  <a:lnTo>
                    <a:pt x="985774" y="0"/>
                  </a:lnTo>
                  <a:close/>
                </a:path>
              </a:pathLst>
            </a:custGeom>
            <a:solidFill>
              <a:srgbClr val="2B4743">
                <a:alpha val="69804"/>
              </a:srgbClr>
            </a:solidFill>
          </p:spPr>
        </p:sp>
      </p:grpSp>
      <p:grpSp>
        <p:nvGrpSpPr>
          <p:cNvPr id="10" name="Group 10"/>
          <p:cNvGrpSpPr/>
          <p:nvPr/>
        </p:nvGrpSpPr>
        <p:grpSpPr>
          <a:xfrm>
            <a:off x="8820449" y="-8135"/>
            <a:ext cx="1164928" cy="6596259"/>
            <a:chOff x="0" y="0"/>
            <a:chExt cx="1553237" cy="8795012"/>
          </a:xfrm>
        </p:grpSpPr>
        <p:sp>
          <p:nvSpPr>
            <p:cNvPr id="11" name="Freeform 11"/>
            <p:cNvSpPr/>
            <p:nvPr/>
          </p:nvSpPr>
          <p:spPr>
            <a:xfrm>
              <a:off x="0" y="0"/>
              <a:ext cx="1556385" cy="8795004"/>
            </a:xfrm>
            <a:custGeom>
              <a:avLst/>
              <a:gdLst/>
              <a:ahLst/>
              <a:cxnLst/>
              <a:rect l="l" t="t" r="r" b="b"/>
              <a:pathLst>
                <a:path w="1556385" h="8795004">
                  <a:moveTo>
                    <a:pt x="0" y="0"/>
                  </a:moveTo>
                  <a:lnTo>
                    <a:pt x="1366647" y="8795004"/>
                  </a:lnTo>
                  <a:lnTo>
                    <a:pt x="1552956" y="8795004"/>
                  </a:lnTo>
                  <a:cubicBezTo>
                    <a:pt x="1556385" y="5859780"/>
                    <a:pt x="1528826" y="2935224"/>
                    <a:pt x="1532255" y="0"/>
                  </a:cubicBezTo>
                  <a:lnTo>
                    <a:pt x="0" y="0"/>
                  </a:lnTo>
                  <a:close/>
                </a:path>
              </a:pathLst>
            </a:custGeom>
            <a:solidFill>
              <a:srgbClr val="DDA83F">
                <a:alpha val="64706"/>
              </a:srgbClr>
            </a:solidFill>
          </p:spPr>
        </p:sp>
      </p:grpSp>
      <p:grpSp>
        <p:nvGrpSpPr>
          <p:cNvPr id="12" name="Group 12"/>
          <p:cNvGrpSpPr/>
          <p:nvPr/>
        </p:nvGrpSpPr>
        <p:grpSpPr>
          <a:xfrm>
            <a:off x="8801957" y="4701156"/>
            <a:ext cx="1194757" cy="1886970"/>
            <a:chOff x="0" y="0"/>
            <a:chExt cx="1593009" cy="2515959"/>
          </a:xfrm>
        </p:grpSpPr>
        <p:sp>
          <p:nvSpPr>
            <p:cNvPr id="13" name="Freeform 13"/>
            <p:cNvSpPr/>
            <p:nvPr/>
          </p:nvSpPr>
          <p:spPr>
            <a:xfrm>
              <a:off x="0" y="0"/>
              <a:ext cx="1592961" cy="2515997"/>
            </a:xfrm>
            <a:custGeom>
              <a:avLst/>
              <a:gdLst/>
              <a:ahLst/>
              <a:cxnLst/>
              <a:rect l="l" t="t" r="r" b="b"/>
              <a:pathLst>
                <a:path w="1592961" h="2515997">
                  <a:moveTo>
                    <a:pt x="0" y="2515997"/>
                  </a:moveTo>
                  <a:lnTo>
                    <a:pt x="1585595" y="0"/>
                  </a:lnTo>
                  <a:cubicBezTo>
                    <a:pt x="1588008" y="836422"/>
                    <a:pt x="1590548" y="1672971"/>
                    <a:pt x="1592961" y="2509393"/>
                  </a:cubicBezTo>
                  <a:lnTo>
                    <a:pt x="0" y="2515997"/>
                  </a:lnTo>
                  <a:close/>
                </a:path>
              </a:pathLst>
            </a:custGeom>
            <a:solidFill>
              <a:srgbClr val="DDA83F">
                <a:alpha val="80000"/>
              </a:srgbClr>
            </a:solidFill>
          </p:spPr>
        </p:sp>
      </p:grpSp>
      <p:sp>
        <p:nvSpPr>
          <p:cNvPr id="14" name="Freeform 14"/>
          <p:cNvSpPr/>
          <p:nvPr/>
        </p:nvSpPr>
        <p:spPr>
          <a:xfrm>
            <a:off x="440575" y="555316"/>
            <a:ext cx="6107613" cy="1389183"/>
          </a:xfrm>
          <a:custGeom>
            <a:avLst/>
            <a:gdLst/>
            <a:ahLst/>
            <a:cxnLst/>
            <a:rect l="l" t="t" r="r" b="b"/>
            <a:pathLst>
              <a:path w="6107613" h="1389183">
                <a:moveTo>
                  <a:pt x="0" y="0"/>
                </a:moveTo>
                <a:lnTo>
                  <a:pt x="6107613" y="0"/>
                </a:lnTo>
                <a:lnTo>
                  <a:pt x="6107613" y="1389183"/>
                </a:lnTo>
                <a:lnTo>
                  <a:pt x="0" y="1389183"/>
                </a:lnTo>
                <a:lnTo>
                  <a:pt x="0" y="0"/>
                </a:lnTo>
                <a:close/>
              </a:path>
            </a:pathLst>
          </a:custGeom>
          <a:blipFill>
            <a:blip r:embed="rId3"/>
            <a:stretch>
              <a:fillRect/>
            </a:stretch>
          </a:blipFill>
        </p:spPr>
      </p:sp>
      <p:sp>
        <p:nvSpPr>
          <p:cNvPr id="15" name="Freeform 15"/>
          <p:cNvSpPr/>
          <p:nvPr/>
        </p:nvSpPr>
        <p:spPr>
          <a:xfrm>
            <a:off x="658178" y="2077156"/>
            <a:ext cx="5890010" cy="4314339"/>
          </a:xfrm>
          <a:custGeom>
            <a:avLst/>
            <a:gdLst/>
            <a:ahLst/>
            <a:cxnLst/>
            <a:rect l="l" t="t" r="r" b="b"/>
            <a:pathLst>
              <a:path w="5890010" h="4314339">
                <a:moveTo>
                  <a:pt x="0" y="0"/>
                </a:moveTo>
                <a:lnTo>
                  <a:pt x="5890010" y="0"/>
                </a:lnTo>
                <a:lnTo>
                  <a:pt x="5890010" y="4314339"/>
                </a:lnTo>
                <a:lnTo>
                  <a:pt x="0" y="4314339"/>
                </a:lnTo>
                <a:lnTo>
                  <a:pt x="0" y="0"/>
                </a:lnTo>
                <a:close/>
              </a:path>
            </a:pathLst>
          </a:custGeom>
          <a:blipFill>
            <a:blip r:embed="rId4"/>
            <a:stretch>
              <a:fillRect/>
            </a:stretch>
          </a:blipFill>
        </p:spPr>
      </p:sp>
      <p:sp>
        <p:nvSpPr>
          <p:cNvPr id="16" name="TextBox 16"/>
          <p:cNvSpPr txBox="1"/>
          <p:nvPr/>
        </p:nvSpPr>
        <p:spPr>
          <a:xfrm>
            <a:off x="170864" y="187"/>
            <a:ext cx="7997683" cy="704850"/>
          </a:xfrm>
          <a:prstGeom prst="rect">
            <a:avLst/>
          </a:prstGeom>
        </p:spPr>
        <p:txBody>
          <a:bodyPr lIns="0" tIns="0" rIns="0" bIns="0" rtlCol="0" anchor="t">
            <a:spAutoFit/>
          </a:bodyPr>
          <a:lstStyle/>
          <a:p>
            <a:pPr algn="l">
              <a:lnSpc>
                <a:spcPts val="2839"/>
              </a:lnSpc>
            </a:pPr>
            <a:r>
              <a:rPr lang="en-US" sz="2365">
                <a:solidFill>
                  <a:srgbClr val="2B4743"/>
                </a:solidFill>
                <a:latin typeface="Cardo Bold"/>
                <a:ea typeface="Cardo Bold"/>
                <a:cs typeface="Cardo Bold"/>
                <a:sym typeface="Cardo Bold"/>
              </a:rPr>
              <a:t>4)Find Gender Distribution According to target variable</a:t>
            </a:r>
          </a:p>
          <a:p>
            <a:pPr algn="l">
              <a:lnSpc>
                <a:spcPts val="2839"/>
              </a:lnSpc>
            </a:pPr>
            <a:endParaRPr lang="en-US" sz="2365">
              <a:solidFill>
                <a:srgbClr val="2B4743"/>
              </a:solidFill>
              <a:latin typeface="Cardo Bold"/>
              <a:ea typeface="Cardo Bold"/>
              <a:cs typeface="Cardo Bold"/>
              <a:sym typeface="Cardo 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EDEEB"/>
        </a:solidFill>
        <a:effectLst/>
      </p:bgPr>
    </p:bg>
    <p:spTree>
      <p:nvGrpSpPr>
        <p:cNvPr id="1" name=""/>
        <p:cNvGrpSpPr/>
        <p:nvPr/>
      </p:nvGrpSpPr>
      <p:grpSpPr>
        <a:xfrm>
          <a:off x="0" y="0"/>
          <a:ext cx="0" cy="0"/>
          <a:chOff x="0" y="0"/>
          <a:chExt cx="0" cy="0"/>
        </a:xfrm>
      </p:grpSpPr>
      <p:sp>
        <p:nvSpPr>
          <p:cNvPr id="2" name="AutoShape 2"/>
          <p:cNvSpPr/>
          <p:nvPr/>
        </p:nvSpPr>
        <p:spPr>
          <a:xfrm rot="-1825605">
            <a:off x="5246115" y="5299707"/>
            <a:ext cx="5106246" cy="0"/>
          </a:xfrm>
          <a:prstGeom prst="line">
            <a:avLst/>
          </a:prstGeom>
          <a:ln w="9525" cap="rnd">
            <a:solidFill>
              <a:srgbClr val="CEDEEB"/>
            </a:solidFill>
            <a:prstDash val="solid"/>
            <a:headEnd type="none" w="sm" len="sm"/>
            <a:tailEnd type="none" w="sm" len="sm"/>
          </a:ln>
        </p:spPr>
      </p:sp>
      <p:sp>
        <p:nvSpPr>
          <p:cNvPr id="3" name="AutoShape 3"/>
          <p:cNvSpPr/>
          <p:nvPr/>
        </p:nvSpPr>
        <p:spPr>
          <a:xfrm rot="4710223">
            <a:off x="4990255" y="3294062"/>
            <a:ext cx="6732342" cy="0"/>
          </a:xfrm>
          <a:prstGeom prst="line">
            <a:avLst/>
          </a:prstGeom>
          <a:ln w="9525" cap="rnd">
            <a:solidFill>
              <a:srgbClr val="CEDEEB"/>
            </a:solidFill>
            <a:prstDash val="solid"/>
            <a:headEnd type="none" w="sm" len="sm"/>
            <a:tailEnd type="none" w="sm" len="sm"/>
          </a:ln>
        </p:spPr>
      </p:sp>
      <p:grpSp>
        <p:nvGrpSpPr>
          <p:cNvPr id="4" name="Group 4"/>
          <p:cNvGrpSpPr/>
          <p:nvPr/>
        </p:nvGrpSpPr>
        <p:grpSpPr>
          <a:xfrm>
            <a:off x="7526047" y="1"/>
            <a:ext cx="2478262" cy="6596258"/>
            <a:chOff x="0" y="0"/>
            <a:chExt cx="3304349" cy="8795011"/>
          </a:xfrm>
        </p:grpSpPr>
        <p:sp>
          <p:nvSpPr>
            <p:cNvPr id="5" name="Freeform 5"/>
            <p:cNvSpPr/>
            <p:nvPr/>
          </p:nvSpPr>
          <p:spPr>
            <a:xfrm>
              <a:off x="0" y="0"/>
              <a:ext cx="3307842" cy="8795003"/>
            </a:xfrm>
            <a:custGeom>
              <a:avLst/>
              <a:gdLst/>
              <a:ahLst/>
              <a:cxnLst/>
              <a:rect l="l" t="t" r="r" b="b"/>
              <a:pathLst>
                <a:path w="3307842" h="8795003">
                  <a:moveTo>
                    <a:pt x="2946273" y="0"/>
                  </a:moveTo>
                  <a:lnTo>
                    <a:pt x="0" y="8784209"/>
                  </a:lnTo>
                  <a:lnTo>
                    <a:pt x="3303778" y="8795003"/>
                  </a:lnTo>
                  <a:cubicBezTo>
                    <a:pt x="3307842" y="5866892"/>
                    <a:pt x="3287395" y="2938907"/>
                    <a:pt x="3291459" y="10795"/>
                  </a:cubicBezTo>
                  <a:lnTo>
                    <a:pt x="2946273" y="0"/>
                  </a:lnTo>
                  <a:close/>
                </a:path>
              </a:pathLst>
            </a:custGeom>
            <a:solidFill>
              <a:srgbClr val="DDA83F">
                <a:alpha val="29804"/>
              </a:srgbClr>
            </a:solidFill>
          </p:spPr>
        </p:sp>
      </p:grpSp>
      <p:grpSp>
        <p:nvGrpSpPr>
          <p:cNvPr id="6" name="Group 6"/>
          <p:cNvGrpSpPr/>
          <p:nvPr/>
        </p:nvGrpSpPr>
        <p:grpSpPr>
          <a:xfrm>
            <a:off x="7868133" y="-8134"/>
            <a:ext cx="2127403" cy="6596259"/>
            <a:chOff x="0" y="0"/>
            <a:chExt cx="2836538" cy="8795012"/>
          </a:xfrm>
        </p:grpSpPr>
        <p:sp>
          <p:nvSpPr>
            <p:cNvPr id="7" name="Freeform 7"/>
            <p:cNvSpPr/>
            <p:nvPr/>
          </p:nvSpPr>
          <p:spPr>
            <a:xfrm>
              <a:off x="0" y="0"/>
              <a:ext cx="2839466" cy="8795004"/>
            </a:xfrm>
            <a:custGeom>
              <a:avLst/>
              <a:gdLst/>
              <a:ahLst/>
              <a:cxnLst/>
              <a:rect l="l" t="t" r="r" b="b"/>
              <a:pathLst>
                <a:path w="2839466" h="8795004">
                  <a:moveTo>
                    <a:pt x="0" y="0"/>
                  </a:moveTo>
                  <a:lnTo>
                    <a:pt x="1750568" y="8795004"/>
                  </a:lnTo>
                  <a:lnTo>
                    <a:pt x="2835402" y="8795004"/>
                  </a:lnTo>
                  <a:cubicBezTo>
                    <a:pt x="2831338" y="5863336"/>
                    <a:pt x="2839466" y="2931668"/>
                    <a:pt x="2835402" y="0"/>
                  </a:cubicBezTo>
                  <a:lnTo>
                    <a:pt x="0" y="0"/>
                  </a:lnTo>
                  <a:close/>
                </a:path>
              </a:pathLst>
            </a:custGeom>
            <a:solidFill>
              <a:srgbClr val="DDA83F">
                <a:alpha val="19608"/>
              </a:srgbClr>
            </a:solidFill>
          </p:spPr>
        </p:sp>
      </p:grpSp>
      <p:grpSp>
        <p:nvGrpSpPr>
          <p:cNvPr id="8" name="Group 8"/>
          <p:cNvGrpSpPr/>
          <p:nvPr/>
        </p:nvGrpSpPr>
        <p:grpSpPr>
          <a:xfrm>
            <a:off x="9059103" y="-8134"/>
            <a:ext cx="936435" cy="6596259"/>
            <a:chOff x="0" y="0"/>
            <a:chExt cx="1248580" cy="8795012"/>
          </a:xfrm>
        </p:grpSpPr>
        <p:sp>
          <p:nvSpPr>
            <p:cNvPr id="9" name="Freeform 9"/>
            <p:cNvSpPr/>
            <p:nvPr/>
          </p:nvSpPr>
          <p:spPr>
            <a:xfrm>
              <a:off x="0" y="0"/>
              <a:ext cx="1248537" cy="8795004"/>
            </a:xfrm>
            <a:custGeom>
              <a:avLst/>
              <a:gdLst/>
              <a:ahLst/>
              <a:cxnLst/>
              <a:rect l="l" t="t" r="r" b="b"/>
              <a:pathLst>
                <a:path w="1248537" h="8795004">
                  <a:moveTo>
                    <a:pt x="985774" y="0"/>
                  </a:moveTo>
                  <a:lnTo>
                    <a:pt x="0" y="8795004"/>
                  </a:lnTo>
                  <a:lnTo>
                    <a:pt x="1248537" y="8795004"/>
                  </a:lnTo>
                  <a:cubicBezTo>
                    <a:pt x="1245870" y="5863336"/>
                    <a:pt x="1243076" y="2931668"/>
                    <a:pt x="1240409" y="0"/>
                  </a:cubicBezTo>
                  <a:lnTo>
                    <a:pt x="985774" y="0"/>
                  </a:lnTo>
                  <a:close/>
                </a:path>
              </a:pathLst>
            </a:custGeom>
            <a:solidFill>
              <a:srgbClr val="2B4743">
                <a:alpha val="69804"/>
              </a:srgbClr>
            </a:solidFill>
          </p:spPr>
        </p:sp>
      </p:grpSp>
      <p:grpSp>
        <p:nvGrpSpPr>
          <p:cNvPr id="10" name="Group 10"/>
          <p:cNvGrpSpPr/>
          <p:nvPr/>
        </p:nvGrpSpPr>
        <p:grpSpPr>
          <a:xfrm>
            <a:off x="8820449" y="-8135"/>
            <a:ext cx="1164928" cy="6596259"/>
            <a:chOff x="0" y="0"/>
            <a:chExt cx="1553237" cy="8795012"/>
          </a:xfrm>
        </p:grpSpPr>
        <p:sp>
          <p:nvSpPr>
            <p:cNvPr id="11" name="Freeform 11"/>
            <p:cNvSpPr/>
            <p:nvPr/>
          </p:nvSpPr>
          <p:spPr>
            <a:xfrm>
              <a:off x="0" y="0"/>
              <a:ext cx="1556385" cy="8795004"/>
            </a:xfrm>
            <a:custGeom>
              <a:avLst/>
              <a:gdLst/>
              <a:ahLst/>
              <a:cxnLst/>
              <a:rect l="l" t="t" r="r" b="b"/>
              <a:pathLst>
                <a:path w="1556385" h="8795004">
                  <a:moveTo>
                    <a:pt x="0" y="0"/>
                  </a:moveTo>
                  <a:lnTo>
                    <a:pt x="1366647" y="8795004"/>
                  </a:lnTo>
                  <a:lnTo>
                    <a:pt x="1552956" y="8795004"/>
                  </a:lnTo>
                  <a:cubicBezTo>
                    <a:pt x="1556385" y="5859780"/>
                    <a:pt x="1528826" y="2935224"/>
                    <a:pt x="1532255" y="0"/>
                  </a:cubicBezTo>
                  <a:lnTo>
                    <a:pt x="0" y="0"/>
                  </a:lnTo>
                  <a:close/>
                </a:path>
              </a:pathLst>
            </a:custGeom>
            <a:solidFill>
              <a:srgbClr val="DDA83F">
                <a:alpha val="64706"/>
              </a:srgbClr>
            </a:solidFill>
          </p:spPr>
        </p:sp>
      </p:grpSp>
      <p:grpSp>
        <p:nvGrpSpPr>
          <p:cNvPr id="12" name="Group 12"/>
          <p:cNvGrpSpPr/>
          <p:nvPr/>
        </p:nvGrpSpPr>
        <p:grpSpPr>
          <a:xfrm>
            <a:off x="8801957" y="4701156"/>
            <a:ext cx="1194757" cy="1886970"/>
            <a:chOff x="0" y="0"/>
            <a:chExt cx="1593009" cy="2515959"/>
          </a:xfrm>
        </p:grpSpPr>
        <p:sp>
          <p:nvSpPr>
            <p:cNvPr id="13" name="Freeform 13"/>
            <p:cNvSpPr/>
            <p:nvPr/>
          </p:nvSpPr>
          <p:spPr>
            <a:xfrm>
              <a:off x="0" y="0"/>
              <a:ext cx="1592961" cy="2515997"/>
            </a:xfrm>
            <a:custGeom>
              <a:avLst/>
              <a:gdLst/>
              <a:ahLst/>
              <a:cxnLst/>
              <a:rect l="l" t="t" r="r" b="b"/>
              <a:pathLst>
                <a:path w="1592961" h="2515997">
                  <a:moveTo>
                    <a:pt x="0" y="2515997"/>
                  </a:moveTo>
                  <a:lnTo>
                    <a:pt x="1585595" y="0"/>
                  </a:lnTo>
                  <a:cubicBezTo>
                    <a:pt x="1588008" y="836422"/>
                    <a:pt x="1590548" y="1672971"/>
                    <a:pt x="1592961" y="2509393"/>
                  </a:cubicBezTo>
                  <a:lnTo>
                    <a:pt x="0" y="2515997"/>
                  </a:lnTo>
                  <a:close/>
                </a:path>
              </a:pathLst>
            </a:custGeom>
            <a:solidFill>
              <a:srgbClr val="DDA83F">
                <a:alpha val="80000"/>
              </a:srgbClr>
            </a:solidFill>
          </p:spPr>
        </p:sp>
      </p:grpSp>
      <p:sp>
        <p:nvSpPr>
          <p:cNvPr id="14" name="Freeform 14"/>
          <p:cNvSpPr/>
          <p:nvPr/>
        </p:nvSpPr>
        <p:spPr>
          <a:xfrm>
            <a:off x="371536" y="877967"/>
            <a:ext cx="7006879" cy="752714"/>
          </a:xfrm>
          <a:custGeom>
            <a:avLst/>
            <a:gdLst/>
            <a:ahLst/>
            <a:cxnLst/>
            <a:rect l="l" t="t" r="r" b="b"/>
            <a:pathLst>
              <a:path w="7006879" h="752714">
                <a:moveTo>
                  <a:pt x="0" y="0"/>
                </a:moveTo>
                <a:lnTo>
                  <a:pt x="7006879" y="0"/>
                </a:lnTo>
                <a:lnTo>
                  <a:pt x="7006879" y="752713"/>
                </a:lnTo>
                <a:lnTo>
                  <a:pt x="0" y="752713"/>
                </a:lnTo>
                <a:lnTo>
                  <a:pt x="0" y="0"/>
                </a:lnTo>
                <a:close/>
              </a:path>
            </a:pathLst>
          </a:custGeom>
          <a:blipFill>
            <a:blip r:embed="rId3"/>
            <a:stretch>
              <a:fillRect/>
            </a:stretch>
          </a:blipFill>
        </p:spPr>
      </p:sp>
      <p:sp>
        <p:nvSpPr>
          <p:cNvPr id="15" name="Freeform 15"/>
          <p:cNvSpPr/>
          <p:nvPr/>
        </p:nvSpPr>
        <p:spPr>
          <a:xfrm>
            <a:off x="490593" y="1803610"/>
            <a:ext cx="6022032" cy="4415730"/>
          </a:xfrm>
          <a:custGeom>
            <a:avLst/>
            <a:gdLst/>
            <a:ahLst/>
            <a:cxnLst/>
            <a:rect l="l" t="t" r="r" b="b"/>
            <a:pathLst>
              <a:path w="6022032" h="4415730">
                <a:moveTo>
                  <a:pt x="0" y="0"/>
                </a:moveTo>
                <a:lnTo>
                  <a:pt x="6022031" y="0"/>
                </a:lnTo>
                <a:lnTo>
                  <a:pt x="6022031" y="4415730"/>
                </a:lnTo>
                <a:lnTo>
                  <a:pt x="0" y="4415730"/>
                </a:lnTo>
                <a:lnTo>
                  <a:pt x="0" y="0"/>
                </a:lnTo>
                <a:close/>
              </a:path>
            </a:pathLst>
          </a:custGeom>
          <a:blipFill>
            <a:blip r:embed="rId4"/>
            <a:stretch>
              <a:fillRect/>
            </a:stretch>
          </a:blipFill>
        </p:spPr>
      </p:sp>
      <p:sp>
        <p:nvSpPr>
          <p:cNvPr id="16" name="TextBox 16"/>
          <p:cNvSpPr txBox="1"/>
          <p:nvPr/>
        </p:nvSpPr>
        <p:spPr>
          <a:xfrm>
            <a:off x="262180" y="182821"/>
            <a:ext cx="7997683" cy="352425"/>
          </a:xfrm>
          <a:prstGeom prst="rect">
            <a:avLst/>
          </a:prstGeom>
        </p:spPr>
        <p:txBody>
          <a:bodyPr lIns="0" tIns="0" rIns="0" bIns="0" rtlCol="0" anchor="t">
            <a:spAutoFit/>
          </a:bodyPr>
          <a:lstStyle/>
          <a:p>
            <a:pPr algn="l">
              <a:lnSpc>
                <a:spcPts val="2839"/>
              </a:lnSpc>
            </a:pPr>
            <a:r>
              <a:rPr lang="en-US" sz="2365">
                <a:solidFill>
                  <a:srgbClr val="2B4743"/>
                </a:solidFill>
                <a:latin typeface="Cardo Bold"/>
                <a:ea typeface="Cardo Bold"/>
                <a:cs typeface="Cardo Bold"/>
                <a:sym typeface="Cardo Bold"/>
              </a:rPr>
              <a:t>5)Check Age Distribution of Data variables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EDEEB"/>
        </a:solidFill>
        <a:effectLst/>
      </p:bgPr>
    </p:bg>
    <p:spTree>
      <p:nvGrpSpPr>
        <p:cNvPr id="1" name=""/>
        <p:cNvGrpSpPr/>
        <p:nvPr/>
      </p:nvGrpSpPr>
      <p:grpSpPr>
        <a:xfrm>
          <a:off x="0" y="0"/>
          <a:ext cx="0" cy="0"/>
          <a:chOff x="0" y="0"/>
          <a:chExt cx="0" cy="0"/>
        </a:xfrm>
      </p:grpSpPr>
      <p:sp>
        <p:nvSpPr>
          <p:cNvPr id="2" name="AutoShape 2"/>
          <p:cNvSpPr/>
          <p:nvPr/>
        </p:nvSpPr>
        <p:spPr>
          <a:xfrm rot="-1825605">
            <a:off x="5246115" y="5299707"/>
            <a:ext cx="5106246" cy="0"/>
          </a:xfrm>
          <a:prstGeom prst="line">
            <a:avLst/>
          </a:prstGeom>
          <a:ln w="9525" cap="rnd">
            <a:solidFill>
              <a:srgbClr val="CEDEEB"/>
            </a:solidFill>
            <a:prstDash val="solid"/>
            <a:headEnd type="none" w="sm" len="sm"/>
            <a:tailEnd type="none" w="sm" len="sm"/>
          </a:ln>
        </p:spPr>
      </p:sp>
      <p:sp>
        <p:nvSpPr>
          <p:cNvPr id="3" name="AutoShape 3"/>
          <p:cNvSpPr/>
          <p:nvPr/>
        </p:nvSpPr>
        <p:spPr>
          <a:xfrm rot="4710223">
            <a:off x="4990255" y="3294062"/>
            <a:ext cx="6732342" cy="0"/>
          </a:xfrm>
          <a:prstGeom prst="line">
            <a:avLst/>
          </a:prstGeom>
          <a:ln w="9525" cap="rnd">
            <a:solidFill>
              <a:srgbClr val="CEDEEB"/>
            </a:solidFill>
            <a:prstDash val="solid"/>
            <a:headEnd type="none" w="sm" len="sm"/>
            <a:tailEnd type="none" w="sm" len="sm"/>
          </a:ln>
        </p:spPr>
      </p:sp>
      <p:grpSp>
        <p:nvGrpSpPr>
          <p:cNvPr id="4" name="Group 4"/>
          <p:cNvGrpSpPr/>
          <p:nvPr/>
        </p:nvGrpSpPr>
        <p:grpSpPr>
          <a:xfrm>
            <a:off x="7526047" y="1"/>
            <a:ext cx="2478262" cy="6596258"/>
            <a:chOff x="0" y="0"/>
            <a:chExt cx="3304349" cy="8795011"/>
          </a:xfrm>
        </p:grpSpPr>
        <p:sp>
          <p:nvSpPr>
            <p:cNvPr id="5" name="Freeform 5"/>
            <p:cNvSpPr/>
            <p:nvPr/>
          </p:nvSpPr>
          <p:spPr>
            <a:xfrm>
              <a:off x="0" y="0"/>
              <a:ext cx="3307842" cy="8795003"/>
            </a:xfrm>
            <a:custGeom>
              <a:avLst/>
              <a:gdLst/>
              <a:ahLst/>
              <a:cxnLst/>
              <a:rect l="l" t="t" r="r" b="b"/>
              <a:pathLst>
                <a:path w="3307842" h="8795003">
                  <a:moveTo>
                    <a:pt x="2946273" y="0"/>
                  </a:moveTo>
                  <a:lnTo>
                    <a:pt x="0" y="8784209"/>
                  </a:lnTo>
                  <a:lnTo>
                    <a:pt x="3303778" y="8795003"/>
                  </a:lnTo>
                  <a:cubicBezTo>
                    <a:pt x="3307842" y="5866892"/>
                    <a:pt x="3287395" y="2938907"/>
                    <a:pt x="3291459" y="10795"/>
                  </a:cubicBezTo>
                  <a:lnTo>
                    <a:pt x="2946273" y="0"/>
                  </a:lnTo>
                  <a:close/>
                </a:path>
              </a:pathLst>
            </a:custGeom>
            <a:solidFill>
              <a:srgbClr val="DDA83F">
                <a:alpha val="29804"/>
              </a:srgbClr>
            </a:solidFill>
          </p:spPr>
        </p:sp>
      </p:grpSp>
      <p:grpSp>
        <p:nvGrpSpPr>
          <p:cNvPr id="6" name="Group 6"/>
          <p:cNvGrpSpPr/>
          <p:nvPr/>
        </p:nvGrpSpPr>
        <p:grpSpPr>
          <a:xfrm>
            <a:off x="7868133" y="-8134"/>
            <a:ext cx="2127403" cy="6596259"/>
            <a:chOff x="0" y="0"/>
            <a:chExt cx="2836538" cy="8795012"/>
          </a:xfrm>
        </p:grpSpPr>
        <p:sp>
          <p:nvSpPr>
            <p:cNvPr id="7" name="Freeform 7"/>
            <p:cNvSpPr/>
            <p:nvPr/>
          </p:nvSpPr>
          <p:spPr>
            <a:xfrm>
              <a:off x="0" y="0"/>
              <a:ext cx="2839466" cy="8795004"/>
            </a:xfrm>
            <a:custGeom>
              <a:avLst/>
              <a:gdLst/>
              <a:ahLst/>
              <a:cxnLst/>
              <a:rect l="l" t="t" r="r" b="b"/>
              <a:pathLst>
                <a:path w="2839466" h="8795004">
                  <a:moveTo>
                    <a:pt x="0" y="0"/>
                  </a:moveTo>
                  <a:lnTo>
                    <a:pt x="1750568" y="8795004"/>
                  </a:lnTo>
                  <a:lnTo>
                    <a:pt x="2835402" y="8795004"/>
                  </a:lnTo>
                  <a:cubicBezTo>
                    <a:pt x="2831338" y="5863336"/>
                    <a:pt x="2839466" y="2931668"/>
                    <a:pt x="2835402" y="0"/>
                  </a:cubicBezTo>
                  <a:lnTo>
                    <a:pt x="0" y="0"/>
                  </a:lnTo>
                  <a:close/>
                </a:path>
              </a:pathLst>
            </a:custGeom>
            <a:solidFill>
              <a:srgbClr val="DDA83F">
                <a:alpha val="19608"/>
              </a:srgbClr>
            </a:solidFill>
          </p:spPr>
        </p:sp>
      </p:grpSp>
      <p:grpSp>
        <p:nvGrpSpPr>
          <p:cNvPr id="8" name="Group 8"/>
          <p:cNvGrpSpPr/>
          <p:nvPr/>
        </p:nvGrpSpPr>
        <p:grpSpPr>
          <a:xfrm>
            <a:off x="9059103" y="-8134"/>
            <a:ext cx="936435" cy="6596259"/>
            <a:chOff x="0" y="0"/>
            <a:chExt cx="1248580" cy="8795012"/>
          </a:xfrm>
        </p:grpSpPr>
        <p:sp>
          <p:nvSpPr>
            <p:cNvPr id="9" name="Freeform 9"/>
            <p:cNvSpPr/>
            <p:nvPr/>
          </p:nvSpPr>
          <p:spPr>
            <a:xfrm>
              <a:off x="0" y="0"/>
              <a:ext cx="1248537" cy="8795004"/>
            </a:xfrm>
            <a:custGeom>
              <a:avLst/>
              <a:gdLst/>
              <a:ahLst/>
              <a:cxnLst/>
              <a:rect l="l" t="t" r="r" b="b"/>
              <a:pathLst>
                <a:path w="1248537" h="8795004">
                  <a:moveTo>
                    <a:pt x="985774" y="0"/>
                  </a:moveTo>
                  <a:lnTo>
                    <a:pt x="0" y="8795004"/>
                  </a:lnTo>
                  <a:lnTo>
                    <a:pt x="1248537" y="8795004"/>
                  </a:lnTo>
                  <a:cubicBezTo>
                    <a:pt x="1245870" y="5863336"/>
                    <a:pt x="1243076" y="2931668"/>
                    <a:pt x="1240409" y="0"/>
                  </a:cubicBezTo>
                  <a:lnTo>
                    <a:pt x="985774" y="0"/>
                  </a:lnTo>
                  <a:close/>
                </a:path>
              </a:pathLst>
            </a:custGeom>
            <a:solidFill>
              <a:srgbClr val="2B4743">
                <a:alpha val="69804"/>
              </a:srgbClr>
            </a:solidFill>
          </p:spPr>
        </p:sp>
      </p:grpSp>
      <p:grpSp>
        <p:nvGrpSpPr>
          <p:cNvPr id="10" name="Group 10"/>
          <p:cNvGrpSpPr/>
          <p:nvPr/>
        </p:nvGrpSpPr>
        <p:grpSpPr>
          <a:xfrm>
            <a:off x="8820449" y="-8135"/>
            <a:ext cx="1164928" cy="6596259"/>
            <a:chOff x="0" y="0"/>
            <a:chExt cx="1553237" cy="8795012"/>
          </a:xfrm>
        </p:grpSpPr>
        <p:sp>
          <p:nvSpPr>
            <p:cNvPr id="11" name="Freeform 11"/>
            <p:cNvSpPr/>
            <p:nvPr/>
          </p:nvSpPr>
          <p:spPr>
            <a:xfrm>
              <a:off x="0" y="0"/>
              <a:ext cx="1556385" cy="8795004"/>
            </a:xfrm>
            <a:custGeom>
              <a:avLst/>
              <a:gdLst/>
              <a:ahLst/>
              <a:cxnLst/>
              <a:rect l="l" t="t" r="r" b="b"/>
              <a:pathLst>
                <a:path w="1556385" h="8795004">
                  <a:moveTo>
                    <a:pt x="0" y="0"/>
                  </a:moveTo>
                  <a:lnTo>
                    <a:pt x="1366647" y="8795004"/>
                  </a:lnTo>
                  <a:lnTo>
                    <a:pt x="1552956" y="8795004"/>
                  </a:lnTo>
                  <a:cubicBezTo>
                    <a:pt x="1556385" y="5859780"/>
                    <a:pt x="1528826" y="2935224"/>
                    <a:pt x="1532255" y="0"/>
                  </a:cubicBezTo>
                  <a:lnTo>
                    <a:pt x="0" y="0"/>
                  </a:lnTo>
                  <a:close/>
                </a:path>
              </a:pathLst>
            </a:custGeom>
            <a:solidFill>
              <a:srgbClr val="DDA83F">
                <a:alpha val="64706"/>
              </a:srgbClr>
            </a:solidFill>
          </p:spPr>
        </p:sp>
      </p:grpSp>
      <p:grpSp>
        <p:nvGrpSpPr>
          <p:cNvPr id="12" name="Group 12"/>
          <p:cNvGrpSpPr/>
          <p:nvPr/>
        </p:nvGrpSpPr>
        <p:grpSpPr>
          <a:xfrm>
            <a:off x="8801957" y="4701156"/>
            <a:ext cx="1194757" cy="1886970"/>
            <a:chOff x="0" y="0"/>
            <a:chExt cx="1593009" cy="2515959"/>
          </a:xfrm>
        </p:grpSpPr>
        <p:sp>
          <p:nvSpPr>
            <p:cNvPr id="13" name="Freeform 13"/>
            <p:cNvSpPr/>
            <p:nvPr/>
          </p:nvSpPr>
          <p:spPr>
            <a:xfrm>
              <a:off x="0" y="0"/>
              <a:ext cx="1592961" cy="2515997"/>
            </a:xfrm>
            <a:custGeom>
              <a:avLst/>
              <a:gdLst/>
              <a:ahLst/>
              <a:cxnLst/>
              <a:rect l="l" t="t" r="r" b="b"/>
              <a:pathLst>
                <a:path w="1592961" h="2515997">
                  <a:moveTo>
                    <a:pt x="0" y="2515997"/>
                  </a:moveTo>
                  <a:lnTo>
                    <a:pt x="1585595" y="0"/>
                  </a:lnTo>
                  <a:cubicBezTo>
                    <a:pt x="1588008" y="836422"/>
                    <a:pt x="1590548" y="1672971"/>
                    <a:pt x="1592961" y="2509393"/>
                  </a:cubicBezTo>
                  <a:lnTo>
                    <a:pt x="0" y="2515997"/>
                  </a:lnTo>
                  <a:close/>
                </a:path>
              </a:pathLst>
            </a:custGeom>
            <a:solidFill>
              <a:srgbClr val="DDA83F">
                <a:alpha val="80000"/>
              </a:srgbClr>
            </a:solidFill>
          </p:spPr>
        </p:sp>
      </p:grpSp>
      <p:sp>
        <p:nvSpPr>
          <p:cNvPr id="14" name="Freeform 14"/>
          <p:cNvSpPr/>
          <p:nvPr/>
        </p:nvSpPr>
        <p:spPr>
          <a:xfrm>
            <a:off x="255123" y="658178"/>
            <a:ext cx="6259394" cy="2519950"/>
          </a:xfrm>
          <a:custGeom>
            <a:avLst/>
            <a:gdLst/>
            <a:ahLst/>
            <a:cxnLst/>
            <a:rect l="l" t="t" r="r" b="b"/>
            <a:pathLst>
              <a:path w="6259394" h="2519950">
                <a:moveTo>
                  <a:pt x="0" y="0"/>
                </a:moveTo>
                <a:lnTo>
                  <a:pt x="6259393" y="0"/>
                </a:lnTo>
                <a:lnTo>
                  <a:pt x="6259393" y="2519949"/>
                </a:lnTo>
                <a:lnTo>
                  <a:pt x="0" y="2519949"/>
                </a:lnTo>
                <a:lnTo>
                  <a:pt x="0" y="0"/>
                </a:lnTo>
                <a:close/>
              </a:path>
            </a:pathLst>
          </a:custGeom>
          <a:blipFill>
            <a:blip r:embed="rId3"/>
            <a:stretch>
              <a:fillRect/>
            </a:stretch>
          </a:blipFill>
        </p:spPr>
      </p:sp>
      <p:sp>
        <p:nvSpPr>
          <p:cNvPr id="15" name="Freeform 15"/>
          <p:cNvSpPr/>
          <p:nvPr/>
        </p:nvSpPr>
        <p:spPr>
          <a:xfrm>
            <a:off x="3667759" y="2631595"/>
            <a:ext cx="6194402" cy="3665059"/>
          </a:xfrm>
          <a:custGeom>
            <a:avLst/>
            <a:gdLst/>
            <a:ahLst/>
            <a:cxnLst/>
            <a:rect l="l" t="t" r="r" b="b"/>
            <a:pathLst>
              <a:path w="6194402" h="3665059">
                <a:moveTo>
                  <a:pt x="0" y="0"/>
                </a:moveTo>
                <a:lnTo>
                  <a:pt x="6194402" y="0"/>
                </a:lnTo>
                <a:lnTo>
                  <a:pt x="6194402" y="3665059"/>
                </a:lnTo>
                <a:lnTo>
                  <a:pt x="0" y="3665059"/>
                </a:lnTo>
                <a:lnTo>
                  <a:pt x="0" y="0"/>
                </a:lnTo>
                <a:close/>
              </a:path>
            </a:pathLst>
          </a:custGeom>
          <a:blipFill>
            <a:blip r:embed="rId4"/>
            <a:stretch>
              <a:fillRect/>
            </a:stretch>
          </a:blipFill>
        </p:spPr>
      </p:sp>
      <p:sp>
        <p:nvSpPr>
          <p:cNvPr id="16" name="TextBox 16"/>
          <p:cNvSpPr txBox="1"/>
          <p:nvPr/>
        </p:nvSpPr>
        <p:spPr>
          <a:xfrm>
            <a:off x="255123" y="-17660"/>
            <a:ext cx="6825273" cy="638175"/>
          </a:xfrm>
          <a:prstGeom prst="rect">
            <a:avLst/>
          </a:prstGeom>
        </p:spPr>
        <p:txBody>
          <a:bodyPr lIns="0" tIns="0" rIns="0" bIns="0" rtlCol="0" anchor="t">
            <a:spAutoFit/>
          </a:bodyPr>
          <a:lstStyle/>
          <a:p>
            <a:pPr algn="l">
              <a:lnSpc>
                <a:spcPts val="2541"/>
              </a:lnSpc>
            </a:pPr>
            <a:r>
              <a:rPr lang="en-US" sz="2118" dirty="0">
                <a:solidFill>
                  <a:srgbClr val="2B4743"/>
                </a:solidFill>
                <a:latin typeface="Cardo Bold"/>
                <a:ea typeface="Cardo Bold"/>
                <a:cs typeface="Cardo Bold"/>
                <a:sym typeface="Cardo Bold"/>
              </a:rPr>
              <a:t>6) Calculate mean cholesterol level for entire dataset</a:t>
            </a:r>
          </a:p>
          <a:p>
            <a:pPr algn="l">
              <a:lnSpc>
                <a:spcPts val="2541"/>
              </a:lnSpc>
            </a:pPr>
            <a:endParaRPr lang="en-US" sz="2118" dirty="0">
              <a:solidFill>
                <a:srgbClr val="2B4743"/>
              </a:solidFill>
              <a:latin typeface="Cardo Bold"/>
              <a:ea typeface="Cardo Bold"/>
              <a:cs typeface="Cardo Bold"/>
              <a:sym typeface="Cardo Bo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EDEEB"/>
        </a:solidFill>
        <a:effectLst/>
      </p:bgPr>
    </p:bg>
    <p:spTree>
      <p:nvGrpSpPr>
        <p:cNvPr id="1" name=""/>
        <p:cNvGrpSpPr/>
        <p:nvPr/>
      </p:nvGrpSpPr>
      <p:grpSpPr>
        <a:xfrm>
          <a:off x="0" y="0"/>
          <a:ext cx="0" cy="0"/>
          <a:chOff x="0" y="0"/>
          <a:chExt cx="0" cy="0"/>
        </a:xfrm>
      </p:grpSpPr>
      <p:sp>
        <p:nvSpPr>
          <p:cNvPr id="2" name="AutoShape 2"/>
          <p:cNvSpPr/>
          <p:nvPr/>
        </p:nvSpPr>
        <p:spPr>
          <a:xfrm rot="-1825605">
            <a:off x="5246115" y="5299707"/>
            <a:ext cx="5106246" cy="0"/>
          </a:xfrm>
          <a:prstGeom prst="line">
            <a:avLst/>
          </a:prstGeom>
          <a:ln w="9525" cap="rnd">
            <a:solidFill>
              <a:srgbClr val="CEDEEB"/>
            </a:solidFill>
            <a:prstDash val="solid"/>
            <a:headEnd type="none" w="sm" len="sm"/>
            <a:tailEnd type="none" w="sm" len="sm"/>
          </a:ln>
        </p:spPr>
      </p:sp>
      <p:sp>
        <p:nvSpPr>
          <p:cNvPr id="3" name="AutoShape 3"/>
          <p:cNvSpPr/>
          <p:nvPr/>
        </p:nvSpPr>
        <p:spPr>
          <a:xfrm rot="4710223">
            <a:off x="4990255" y="3294062"/>
            <a:ext cx="6732342" cy="0"/>
          </a:xfrm>
          <a:prstGeom prst="line">
            <a:avLst/>
          </a:prstGeom>
          <a:ln w="9525" cap="rnd">
            <a:solidFill>
              <a:srgbClr val="CEDEEB"/>
            </a:solidFill>
            <a:prstDash val="solid"/>
            <a:headEnd type="none" w="sm" len="sm"/>
            <a:tailEnd type="none" w="sm" len="sm"/>
          </a:ln>
        </p:spPr>
      </p:sp>
      <p:grpSp>
        <p:nvGrpSpPr>
          <p:cNvPr id="4" name="Group 4"/>
          <p:cNvGrpSpPr/>
          <p:nvPr/>
        </p:nvGrpSpPr>
        <p:grpSpPr>
          <a:xfrm>
            <a:off x="7526047" y="1"/>
            <a:ext cx="2478262" cy="6596258"/>
            <a:chOff x="0" y="0"/>
            <a:chExt cx="3304349" cy="8795011"/>
          </a:xfrm>
        </p:grpSpPr>
        <p:sp>
          <p:nvSpPr>
            <p:cNvPr id="5" name="Freeform 5"/>
            <p:cNvSpPr/>
            <p:nvPr/>
          </p:nvSpPr>
          <p:spPr>
            <a:xfrm>
              <a:off x="0" y="0"/>
              <a:ext cx="3307842" cy="8795003"/>
            </a:xfrm>
            <a:custGeom>
              <a:avLst/>
              <a:gdLst/>
              <a:ahLst/>
              <a:cxnLst/>
              <a:rect l="l" t="t" r="r" b="b"/>
              <a:pathLst>
                <a:path w="3307842" h="8795003">
                  <a:moveTo>
                    <a:pt x="2946273" y="0"/>
                  </a:moveTo>
                  <a:lnTo>
                    <a:pt x="0" y="8784209"/>
                  </a:lnTo>
                  <a:lnTo>
                    <a:pt x="3303778" y="8795003"/>
                  </a:lnTo>
                  <a:cubicBezTo>
                    <a:pt x="3307842" y="5866892"/>
                    <a:pt x="3287395" y="2938907"/>
                    <a:pt x="3291459" y="10795"/>
                  </a:cubicBezTo>
                  <a:lnTo>
                    <a:pt x="2946273" y="0"/>
                  </a:lnTo>
                  <a:close/>
                </a:path>
              </a:pathLst>
            </a:custGeom>
            <a:solidFill>
              <a:srgbClr val="DDA83F">
                <a:alpha val="29804"/>
              </a:srgbClr>
            </a:solidFill>
          </p:spPr>
        </p:sp>
      </p:grpSp>
      <p:grpSp>
        <p:nvGrpSpPr>
          <p:cNvPr id="6" name="Group 6"/>
          <p:cNvGrpSpPr/>
          <p:nvPr/>
        </p:nvGrpSpPr>
        <p:grpSpPr>
          <a:xfrm>
            <a:off x="7868133" y="-8134"/>
            <a:ext cx="2127403" cy="6596259"/>
            <a:chOff x="0" y="0"/>
            <a:chExt cx="2836538" cy="8795012"/>
          </a:xfrm>
        </p:grpSpPr>
        <p:sp>
          <p:nvSpPr>
            <p:cNvPr id="7" name="Freeform 7"/>
            <p:cNvSpPr/>
            <p:nvPr/>
          </p:nvSpPr>
          <p:spPr>
            <a:xfrm>
              <a:off x="0" y="0"/>
              <a:ext cx="2839466" cy="8795004"/>
            </a:xfrm>
            <a:custGeom>
              <a:avLst/>
              <a:gdLst/>
              <a:ahLst/>
              <a:cxnLst/>
              <a:rect l="l" t="t" r="r" b="b"/>
              <a:pathLst>
                <a:path w="2839466" h="8795004">
                  <a:moveTo>
                    <a:pt x="0" y="0"/>
                  </a:moveTo>
                  <a:lnTo>
                    <a:pt x="1750568" y="8795004"/>
                  </a:lnTo>
                  <a:lnTo>
                    <a:pt x="2835402" y="8795004"/>
                  </a:lnTo>
                  <a:cubicBezTo>
                    <a:pt x="2831338" y="5863336"/>
                    <a:pt x="2839466" y="2931668"/>
                    <a:pt x="2835402" y="0"/>
                  </a:cubicBezTo>
                  <a:lnTo>
                    <a:pt x="0" y="0"/>
                  </a:lnTo>
                  <a:close/>
                </a:path>
              </a:pathLst>
            </a:custGeom>
            <a:solidFill>
              <a:srgbClr val="DDA83F">
                <a:alpha val="19608"/>
              </a:srgbClr>
            </a:solidFill>
          </p:spPr>
        </p:sp>
      </p:grpSp>
      <p:grpSp>
        <p:nvGrpSpPr>
          <p:cNvPr id="8" name="Group 8"/>
          <p:cNvGrpSpPr/>
          <p:nvPr/>
        </p:nvGrpSpPr>
        <p:grpSpPr>
          <a:xfrm>
            <a:off x="9059103" y="-8134"/>
            <a:ext cx="936435" cy="6596259"/>
            <a:chOff x="0" y="0"/>
            <a:chExt cx="1248580" cy="8795012"/>
          </a:xfrm>
        </p:grpSpPr>
        <p:sp>
          <p:nvSpPr>
            <p:cNvPr id="9" name="Freeform 9"/>
            <p:cNvSpPr/>
            <p:nvPr/>
          </p:nvSpPr>
          <p:spPr>
            <a:xfrm>
              <a:off x="0" y="0"/>
              <a:ext cx="1248537" cy="8795004"/>
            </a:xfrm>
            <a:custGeom>
              <a:avLst/>
              <a:gdLst/>
              <a:ahLst/>
              <a:cxnLst/>
              <a:rect l="l" t="t" r="r" b="b"/>
              <a:pathLst>
                <a:path w="1248537" h="8795004">
                  <a:moveTo>
                    <a:pt x="985774" y="0"/>
                  </a:moveTo>
                  <a:lnTo>
                    <a:pt x="0" y="8795004"/>
                  </a:lnTo>
                  <a:lnTo>
                    <a:pt x="1248537" y="8795004"/>
                  </a:lnTo>
                  <a:cubicBezTo>
                    <a:pt x="1245870" y="5863336"/>
                    <a:pt x="1243076" y="2931668"/>
                    <a:pt x="1240409" y="0"/>
                  </a:cubicBezTo>
                  <a:lnTo>
                    <a:pt x="985774" y="0"/>
                  </a:lnTo>
                  <a:close/>
                </a:path>
              </a:pathLst>
            </a:custGeom>
            <a:solidFill>
              <a:srgbClr val="2B4743">
                <a:alpha val="69804"/>
              </a:srgbClr>
            </a:solidFill>
          </p:spPr>
        </p:sp>
      </p:grpSp>
      <p:grpSp>
        <p:nvGrpSpPr>
          <p:cNvPr id="10" name="Group 10"/>
          <p:cNvGrpSpPr/>
          <p:nvPr/>
        </p:nvGrpSpPr>
        <p:grpSpPr>
          <a:xfrm>
            <a:off x="8820449" y="-8135"/>
            <a:ext cx="1164928" cy="6596259"/>
            <a:chOff x="0" y="0"/>
            <a:chExt cx="1553237" cy="8795012"/>
          </a:xfrm>
        </p:grpSpPr>
        <p:sp>
          <p:nvSpPr>
            <p:cNvPr id="11" name="Freeform 11"/>
            <p:cNvSpPr/>
            <p:nvPr/>
          </p:nvSpPr>
          <p:spPr>
            <a:xfrm>
              <a:off x="0" y="0"/>
              <a:ext cx="1556385" cy="8795004"/>
            </a:xfrm>
            <a:custGeom>
              <a:avLst/>
              <a:gdLst/>
              <a:ahLst/>
              <a:cxnLst/>
              <a:rect l="l" t="t" r="r" b="b"/>
              <a:pathLst>
                <a:path w="1556385" h="8795004">
                  <a:moveTo>
                    <a:pt x="0" y="0"/>
                  </a:moveTo>
                  <a:lnTo>
                    <a:pt x="1366647" y="8795004"/>
                  </a:lnTo>
                  <a:lnTo>
                    <a:pt x="1552956" y="8795004"/>
                  </a:lnTo>
                  <a:cubicBezTo>
                    <a:pt x="1556385" y="5859780"/>
                    <a:pt x="1528826" y="2935224"/>
                    <a:pt x="1532255" y="0"/>
                  </a:cubicBezTo>
                  <a:lnTo>
                    <a:pt x="0" y="0"/>
                  </a:lnTo>
                  <a:close/>
                </a:path>
              </a:pathLst>
            </a:custGeom>
            <a:solidFill>
              <a:srgbClr val="DDA83F">
                <a:alpha val="64706"/>
              </a:srgbClr>
            </a:solidFill>
          </p:spPr>
        </p:sp>
      </p:grpSp>
      <p:grpSp>
        <p:nvGrpSpPr>
          <p:cNvPr id="12" name="Group 12"/>
          <p:cNvGrpSpPr/>
          <p:nvPr/>
        </p:nvGrpSpPr>
        <p:grpSpPr>
          <a:xfrm>
            <a:off x="8801957" y="4701156"/>
            <a:ext cx="1194757" cy="1886970"/>
            <a:chOff x="0" y="0"/>
            <a:chExt cx="1593009" cy="2515959"/>
          </a:xfrm>
        </p:grpSpPr>
        <p:sp>
          <p:nvSpPr>
            <p:cNvPr id="13" name="Freeform 13"/>
            <p:cNvSpPr/>
            <p:nvPr/>
          </p:nvSpPr>
          <p:spPr>
            <a:xfrm>
              <a:off x="0" y="0"/>
              <a:ext cx="1592961" cy="2515997"/>
            </a:xfrm>
            <a:custGeom>
              <a:avLst/>
              <a:gdLst/>
              <a:ahLst/>
              <a:cxnLst/>
              <a:rect l="l" t="t" r="r" b="b"/>
              <a:pathLst>
                <a:path w="1592961" h="2515997">
                  <a:moveTo>
                    <a:pt x="0" y="2515997"/>
                  </a:moveTo>
                  <a:lnTo>
                    <a:pt x="1585595" y="0"/>
                  </a:lnTo>
                  <a:cubicBezTo>
                    <a:pt x="1588008" y="836422"/>
                    <a:pt x="1590548" y="1672971"/>
                    <a:pt x="1592961" y="2509393"/>
                  </a:cubicBezTo>
                  <a:lnTo>
                    <a:pt x="0" y="2515997"/>
                  </a:lnTo>
                  <a:close/>
                </a:path>
              </a:pathLst>
            </a:custGeom>
            <a:solidFill>
              <a:srgbClr val="DDA83F">
                <a:alpha val="80000"/>
              </a:srgbClr>
            </a:solidFill>
          </p:spPr>
        </p:sp>
      </p:grpSp>
      <p:sp>
        <p:nvSpPr>
          <p:cNvPr id="14" name="Freeform 14"/>
          <p:cNvSpPr/>
          <p:nvPr/>
        </p:nvSpPr>
        <p:spPr>
          <a:xfrm>
            <a:off x="352395" y="1593415"/>
            <a:ext cx="9174925" cy="1329608"/>
          </a:xfrm>
          <a:custGeom>
            <a:avLst/>
            <a:gdLst/>
            <a:ahLst/>
            <a:cxnLst/>
            <a:rect l="l" t="t" r="r" b="b"/>
            <a:pathLst>
              <a:path w="9174925" h="1329608">
                <a:moveTo>
                  <a:pt x="0" y="0"/>
                </a:moveTo>
                <a:lnTo>
                  <a:pt x="9174926" y="0"/>
                </a:lnTo>
                <a:lnTo>
                  <a:pt x="9174926" y="1329608"/>
                </a:lnTo>
                <a:lnTo>
                  <a:pt x="0" y="1329608"/>
                </a:lnTo>
                <a:lnTo>
                  <a:pt x="0" y="0"/>
                </a:lnTo>
                <a:close/>
              </a:path>
            </a:pathLst>
          </a:custGeom>
          <a:blipFill>
            <a:blip r:embed="rId3"/>
            <a:stretch>
              <a:fillRect/>
            </a:stretch>
          </a:blipFill>
        </p:spPr>
      </p:sp>
      <p:sp>
        <p:nvSpPr>
          <p:cNvPr id="15" name="Freeform 15"/>
          <p:cNvSpPr/>
          <p:nvPr/>
        </p:nvSpPr>
        <p:spPr>
          <a:xfrm>
            <a:off x="352395" y="3136651"/>
            <a:ext cx="4393928" cy="3129009"/>
          </a:xfrm>
          <a:custGeom>
            <a:avLst/>
            <a:gdLst/>
            <a:ahLst/>
            <a:cxnLst/>
            <a:rect l="l" t="t" r="r" b="b"/>
            <a:pathLst>
              <a:path w="4393928" h="3129009">
                <a:moveTo>
                  <a:pt x="0" y="0"/>
                </a:moveTo>
                <a:lnTo>
                  <a:pt x="4393928" y="0"/>
                </a:lnTo>
                <a:lnTo>
                  <a:pt x="4393928" y="3129009"/>
                </a:lnTo>
                <a:lnTo>
                  <a:pt x="0" y="3129009"/>
                </a:lnTo>
                <a:lnTo>
                  <a:pt x="0" y="0"/>
                </a:lnTo>
                <a:close/>
              </a:path>
            </a:pathLst>
          </a:custGeom>
          <a:blipFill>
            <a:blip r:embed="rId4"/>
            <a:stretch>
              <a:fillRect/>
            </a:stretch>
          </a:blipFill>
        </p:spPr>
      </p:sp>
      <p:sp>
        <p:nvSpPr>
          <p:cNvPr id="16" name="Freeform 16"/>
          <p:cNvSpPr/>
          <p:nvPr/>
        </p:nvSpPr>
        <p:spPr>
          <a:xfrm>
            <a:off x="6279512" y="3180569"/>
            <a:ext cx="2812044" cy="3041174"/>
          </a:xfrm>
          <a:custGeom>
            <a:avLst/>
            <a:gdLst/>
            <a:ahLst/>
            <a:cxnLst/>
            <a:rect l="l" t="t" r="r" b="b"/>
            <a:pathLst>
              <a:path w="2812044" h="3041174">
                <a:moveTo>
                  <a:pt x="0" y="0"/>
                </a:moveTo>
                <a:lnTo>
                  <a:pt x="2812044" y="0"/>
                </a:lnTo>
                <a:lnTo>
                  <a:pt x="2812044" y="3041174"/>
                </a:lnTo>
                <a:lnTo>
                  <a:pt x="0" y="3041174"/>
                </a:lnTo>
                <a:lnTo>
                  <a:pt x="0" y="0"/>
                </a:lnTo>
                <a:close/>
              </a:path>
            </a:pathLst>
          </a:custGeom>
          <a:blipFill>
            <a:blip r:embed="rId5"/>
            <a:stretch>
              <a:fillRect/>
            </a:stretch>
          </a:blipFill>
        </p:spPr>
      </p:sp>
      <p:sp>
        <p:nvSpPr>
          <p:cNvPr id="17" name="TextBox 17"/>
          <p:cNvSpPr txBox="1"/>
          <p:nvPr/>
        </p:nvSpPr>
        <p:spPr>
          <a:xfrm>
            <a:off x="292802" y="41145"/>
            <a:ext cx="6825273" cy="2051844"/>
          </a:xfrm>
          <a:prstGeom prst="rect">
            <a:avLst/>
          </a:prstGeom>
        </p:spPr>
        <p:txBody>
          <a:bodyPr lIns="0" tIns="0" rIns="0" bIns="0" rtlCol="0" anchor="t">
            <a:spAutoFit/>
          </a:bodyPr>
          <a:lstStyle/>
          <a:p>
            <a:pPr algn="l">
              <a:lnSpc>
                <a:spcPts val="2781"/>
              </a:lnSpc>
            </a:pPr>
            <a:r>
              <a:rPr lang="en-US" sz="2318" dirty="0">
                <a:solidFill>
                  <a:srgbClr val="2B4743"/>
                </a:solidFill>
                <a:latin typeface="Cardo Bold"/>
                <a:ea typeface="Cardo Bold"/>
                <a:cs typeface="Cardo Bold"/>
                <a:sym typeface="Cardo Bold"/>
              </a:rPr>
              <a:t>7) Counts of Chest Pain Type</a:t>
            </a:r>
          </a:p>
          <a:p>
            <a:pPr marL="342900" indent="-342900" algn="l">
              <a:lnSpc>
                <a:spcPts val="2181"/>
              </a:lnSpc>
              <a:buFont typeface="Arial" panose="020B0604020202020204" pitchFamily="34" charset="0"/>
              <a:buChar char="•"/>
            </a:pPr>
            <a:r>
              <a:rPr lang="en-US" sz="1818" dirty="0">
                <a:solidFill>
                  <a:srgbClr val="2B4743"/>
                </a:solidFill>
                <a:latin typeface="Cardo Bold"/>
                <a:ea typeface="Cardo Bold"/>
                <a:cs typeface="Cardo Bold"/>
                <a:sym typeface="Cardo Bold"/>
              </a:rPr>
              <a:t>ATA: A Typical angina</a:t>
            </a:r>
          </a:p>
          <a:p>
            <a:pPr marL="342900" indent="-342900" algn="l">
              <a:lnSpc>
                <a:spcPts val="2181"/>
              </a:lnSpc>
              <a:buFont typeface="Arial" panose="020B0604020202020204" pitchFamily="34" charset="0"/>
              <a:buChar char="•"/>
            </a:pPr>
            <a:r>
              <a:rPr lang="en-US" sz="1818" dirty="0">
                <a:solidFill>
                  <a:srgbClr val="2B4743"/>
                </a:solidFill>
                <a:latin typeface="Cardo Bold"/>
                <a:ea typeface="Cardo Bold"/>
                <a:cs typeface="Cardo Bold"/>
                <a:sym typeface="Cardo Bold"/>
              </a:rPr>
              <a:t>NAP: Non Anginal pain</a:t>
            </a:r>
          </a:p>
          <a:p>
            <a:pPr marL="342900" indent="-342900" algn="l">
              <a:lnSpc>
                <a:spcPts val="2181"/>
              </a:lnSpc>
              <a:buFont typeface="Arial" panose="020B0604020202020204" pitchFamily="34" charset="0"/>
              <a:buChar char="•"/>
            </a:pPr>
            <a:r>
              <a:rPr lang="en-US" sz="1818" dirty="0">
                <a:solidFill>
                  <a:srgbClr val="2B4743"/>
                </a:solidFill>
                <a:latin typeface="Cardo Bold"/>
                <a:ea typeface="Cardo Bold"/>
                <a:cs typeface="Cardo Bold"/>
                <a:sym typeface="Cardo Bold"/>
              </a:rPr>
              <a:t>ASY: Asymptomatic</a:t>
            </a:r>
          </a:p>
          <a:p>
            <a:pPr marL="342900" indent="-342900" algn="l">
              <a:lnSpc>
                <a:spcPts val="2181"/>
              </a:lnSpc>
              <a:buFont typeface="Arial" panose="020B0604020202020204" pitchFamily="34" charset="0"/>
              <a:buChar char="•"/>
            </a:pPr>
            <a:r>
              <a:rPr lang="en-US" sz="1818" dirty="0">
                <a:solidFill>
                  <a:srgbClr val="2B4743"/>
                </a:solidFill>
                <a:latin typeface="Cardo Bold"/>
                <a:ea typeface="Cardo Bold"/>
                <a:cs typeface="Cardo Bold"/>
                <a:sym typeface="Cardo Bold"/>
              </a:rPr>
              <a:t> TA: Typical Angina</a:t>
            </a:r>
          </a:p>
          <a:p>
            <a:pPr algn="l">
              <a:lnSpc>
                <a:spcPts val="2181"/>
              </a:lnSpc>
            </a:pPr>
            <a:endParaRPr lang="en-US" sz="1818" dirty="0">
              <a:solidFill>
                <a:srgbClr val="2B4743"/>
              </a:solidFill>
              <a:latin typeface="Cardo Bold"/>
              <a:ea typeface="Cardo Bold"/>
              <a:cs typeface="Cardo Bold"/>
              <a:sym typeface="Cardo Bold"/>
            </a:endParaRPr>
          </a:p>
          <a:p>
            <a:pPr algn="l">
              <a:lnSpc>
                <a:spcPts val="2181"/>
              </a:lnSpc>
            </a:pPr>
            <a:endParaRPr lang="en-US" sz="1818" dirty="0">
              <a:solidFill>
                <a:srgbClr val="2B4743"/>
              </a:solidFill>
              <a:latin typeface="Cardo Bold"/>
              <a:ea typeface="Cardo Bold"/>
              <a:cs typeface="Cardo Bold"/>
              <a:sym typeface="Cardo 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EDEEB"/>
        </a:solidFill>
        <a:effectLst/>
      </p:bgPr>
    </p:bg>
    <p:spTree>
      <p:nvGrpSpPr>
        <p:cNvPr id="1" name=""/>
        <p:cNvGrpSpPr/>
        <p:nvPr/>
      </p:nvGrpSpPr>
      <p:grpSpPr>
        <a:xfrm>
          <a:off x="0" y="0"/>
          <a:ext cx="0" cy="0"/>
          <a:chOff x="0" y="0"/>
          <a:chExt cx="0" cy="0"/>
        </a:xfrm>
      </p:grpSpPr>
      <p:sp>
        <p:nvSpPr>
          <p:cNvPr id="2" name="AutoShape 2"/>
          <p:cNvSpPr/>
          <p:nvPr/>
        </p:nvSpPr>
        <p:spPr>
          <a:xfrm rot="-1825605">
            <a:off x="5246115" y="5299707"/>
            <a:ext cx="5106246" cy="0"/>
          </a:xfrm>
          <a:prstGeom prst="line">
            <a:avLst/>
          </a:prstGeom>
          <a:ln w="9525" cap="rnd">
            <a:solidFill>
              <a:srgbClr val="CEDEEB"/>
            </a:solidFill>
            <a:prstDash val="solid"/>
            <a:headEnd type="none" w="sm" len="sm"/>
            <a:tailEnd type="none" w="sm" len="sm"/>
          </a:ln>
        </p:spPr>
      </p:sp>
      <p:sp>
        <p:nvSpPr>
          <p:cNvPr id="3" name="AutoShape 3"/>
          <p:cNvSpPr/>
          <p:nvPr/>
        </p:nvSpPr>
        <p:spPr>
          <a:xfrm rot="4710223">
            <a:off x="4990255" y="3294062"/>
            <a:ext cx="6732342" cy="0"/>
          </a:xfrm>
          <a:prstGeom prst="line">
            <a:avLst/>
          </a:prstGeom>
          <a:ln w="9525" cap="rnd">
            <a:solidFill>
              <a:srgbClr val="CEDEEB"/>
            </a:solidFill>
            <a:prstDash val="solid"/>
            <a:headEnd type="none" w="sm" len="sm"/>
            <a:tailEnd type="none" w="sm" len="sm"/>
          </a:ln>
        </p:spPr>
      </p:sp>
      <p:grpSp>
        <p:nvGrpSpPr>
          <p:cNvPr id="4" name="Group 4"/>
          <p:cNvGrpSpPr/>
          <p:nvPr/>
        </p:nvGrpSpPr>
        <p:grpSpPr>
          <a:xfrm>
            <a:off x="7526047" y="1"/>
            <a:ext cx="2478262" cy="6596258"/>
            <a:chOff x="0" y="0"/>
            <a:chExt cx="3304349" cy="8795011"/>
          </a:xfrm>
        </p:grpSpPr>
        <p:sp>
          <p:nvSpPr>
            <p:cNvPr id="5" name="Freeform 5"/>
            <p:cNvSpPr/>
            <p:nvPr/>
          </p:nvSpPr>
          <p:spPr>
            <a:xfrm>
              <a:off x="0" y="0"/>
              <a:ext cx="3307842" cy="8795003"/>
            </a:xfrm>
            <a:custGeom>
              <a:avLst/>
              <a:gdLst/>
              <a:ahLst/>
              <a:cxnLst/>
              <a:rect l="l" t="t" r="r" b="b"/>
              <a:pathLst>
                <a:path w="3307842" h="8795003">
                  <a:moveTo>
                    <a:pt x="2946273" y="0"/>
                  </a:moveTo>
                  <a:lnTo>
                    <a:pt x="0" y="8784209"/>
                  </a:lnTo>
                  <a:lnTo>
                    <a:pt x="3303778" y="8795003"/>
                  </a:lnTo>
                  <a:cubicBezTo>
                    <a:pt x="3307842" y="5866892"/>
                    <a:pt x="3287395" y="2938907"/>
                    <a:pt x="3291459" y="10795"/>
                  </a:cubicBezTo>
                  <a:lnTo>
                    <a:pt x="2946273" y="0"/>
                  </a:lnTo>
                  <a:close/>
                </a:path>
              </a:pathLst>
            </a:custGeom>
            <a:solidFill>
              <a:srgbClr val="DDA83F">
                <a:alpha val="29804"/>
              </a:srgbClr>
            </a:solidFill>
          </p:spPr>
        </p:sp>
      </p:grpSp>
      <p:grpSp>
        <p:nvGrpSpPr>
          <p:cNvPr id="6" name="Group 6"/>
          <p:cNvGrpSpPr/>
          <p:nvPr/>
        </p:nvGrpSpPr>
        <p:grpSpPr>
          <a:xfrm>
            <a:off x="7868133" y="-8134"/>
            <a:ext cx="2127403" cy="6596259"/>
            <a:chOff x="0" y="0"/>
            <a:chExt cx="2836538" cy="8795012"/>
          </a:xfrm>
        </p:grpSpPr>
        <p:sp>
          <p:nvSpPr>
            <p:cNvPr id="7" name="Freeform 7"/>
            <p:cNvSpPr/>
            <p:nvPr/>
          </p:nvSpPr>
          <p:spPr>
            <a:xfrm>
              <a:off x="0" y="0"/>
              <a:ext cx="2839466" cy="8795004"/>
            </a:xfrm>
            <a:custGeom>
              <a:avLst/>
              <a:gdLst/>
              <a:ahLst/>
              <a:cxnLst/>
              <a:rect l="l" t="t" r="r" b="b"/>
              <a:pathLst>
                <a:path w="2839466" h="8795004">
                  <a:moveTo>
                    <a:pt x="0" y="0"/>
                  </a:moveTo>
                  <a:lnTo>
                    <a:pt x="1750568" y="8795004"/>
                  </a:lnTo>
                  <a:lnTo>
                    <a:pt x="2835402" y="8795004"/>
                  </a:lnTo>
                  <a:cubicBezTo>
                    <a:pt x="2831338" y="5863336"/>
                    <a:pt x="2839466" y="2931668"/>
                    <a:pt x="2835402" y="0"/>
                  </a:cubicBezTo>
                  <a:lnTo>
                    <a:pt x="0" y="0"/>
                  </a:lnTo>
                  <a:close/>
                </a:path>
              </a:pathLst>
            </a:custGeom>
            <a:solidFill>
              <a:srgbClr val="DDA83F">
                <a:alpha val="19608"/>
              </a:srgbClr>
            </a:solidFill>
          </p:spPr>
        </p:sp>
      </p:grpSp>
      <p:grpSp>
        <p:nvGrpSpPr>
          <p:cNvPr id="8" name="Group 8"/>
          <p:cNvGrpSpPr/>
          <p:nvPr/>
        </p:nvGrpSpPr>
        <p:grpSpPr>
          <a:xfrm>
            <a:off x="9059103" y="-8134"/>
            <a:ext cx="936435" cy="6596259"/>
            <a:chOff x="0" y="0"/>
            <a:chExt cx="1248580" cy="8795012"/>
          </a:xfrm>
        </p:grpSpPr>
        <p:sp>
          <p:nvSpPr>
            <p:cNvPr id="9" name="Freeform 9"/>
            <p:cNvSpPr/>
            <p:nvPr/>
          </p:nvSpPr>
          <p:spPr>
            <a:xfrm>
              <a:off x="0" y="0"/>
              <a:ext cx="1248537" cy="8795004"/>
            </a:xfrm>
            <a:custGeom>
              <a:avLst/>
              <a:gdLst/>
              <a:ahLst/>
              <a:cxnLst/>
              <a:rect l="l" t="t" r="r" b="b"/>
              <a:pathLst>
                <a:path w="1248537" h="8795004">
                  <a:moveTo>
                    <a:pt x="985774" y="0"/>
                  </a:moveTo>
                  <a:lnTo>
                    <a:pt x="0" y="8795004"/>
                  </a:lnTo>
                  <a:lnTo>
                    <a:pt x="1248537" y="8795004"/>
                  </a:lnTo>
                  <a:cubicBezTo>
                    <a:pt x="1245870" y="5863336"/>
                    <a:pt x="1243076" y="2931668"/>
                    <a:pt x="1240409" y="0"/>
                  </a:cubicBezTo>
                  <a:lnTo>
                    <a:pt x="985774" y="0"/>
                  </a:lnTo>
                  <a:close/>
                </a:path>
              </a:pathLst>
            </a:custGeom>
            <a:solidFill>
              <a:srgbClr val="2B4743">
                <a:alpha val="69804"/>
              </a:srgbClr>
            </a:solidFill>
          </p:spPr>
        </p:sp>
      </p:grpSp>
      <p:grpSp>
        <p:nvGrpSpPr>
          <p:cNvPr id="10" name="Group 10"/>
          <p:cNvGrpSpPr/>
          <p:nvPr/>
        </p:nvGrpSpPr>
        <p:grpSpPr>
          <a:xfrm>
            <a:off x="8820449" y="-8135"/>
            <a:ext cx="1164928" cy="6596259"/>
            <a:chOff x="0" y="0"/>
            <a:chExt cx="1553237" cy="8795012"/>
          </a:xfrm>
        </p:grpSpPr>
        <p:sp>
          <p:nvSpPr>
            <p:cNvPr id="11" name="Freeform 11"/>
            <p:cNvSpPr/>
            <p:nvPr/>
          </p:nvSpPr>
          <p:spPr>
            <a:xfrm>
              <a:off x="0" y="0"/>
              <a:ext cx="1556385" cy="8795004"/>
            </a:xfrm>
            <a:custGeom>
              <a:avLst/>
              <a:gdLst/>
              <a:ahLst/>
              <a:cxnLst/>
              <a:rect l="l" t="t" r="r" b="b"/>
              <a:pathLst>
                <a:path w="1556385" h="8795004">
                  <a:moveTo>
                    <a:pt x="0" y="0"/>
                  </a:moveTo>
                  <a:lnTo>
                    <a:pt x="1366647" y="8795004"/>
                  </a:lnTo>
                  <a:lnTo>
                    <a:pt x="1552956" y="8795004"/>
                  </a:lnTo>
                  <a:cubicBezTo>
                    <a:pt x="1556385" y="5859780"/>
                    <a:pt x="1528826" y="2935224"/>
                    <a:pt x="1532255" y="0"/>
                  </a:cubicBezTo>
                  <a:lnTo>
                    <a:pt x="0" y="0"/>
                  </a:lnTo>
                  <a:close/>
                </a:path>
              </a:pathLst>
            </a:custGeom>
            <a:solidFill>
              <a:srgbClr val="DDA83F">
                <a:alpha val="64706"/>
              </a:srgbClr>
            </a:solidFill>
          </p:spPr>
        </p:sp>
      </p:grpSp>
      <p:grpSp>
        <p:nvGrpSpPr>
          <p:cNvPr id="12" name="Group 12"/>
          <p:cNvGrpSpPr/>
          <p:nvPr/>
        </p:nvGrpSpPr>
        <p:grpSpPr>
          <a:xfrm>
            <a:off x="8801957" y="4701156"/>
            <a:ext cx="1194757" cy="1886970"/>
            <a:chOff x="0" y="0"/>
            <a:chExt cx="1593009" cy="2515959"/>
          </a:xfrm>
        </p:grpSpPr>
        <p:sp>
          <p:nvSpPr>
            <p:cNvPr id="13" name="Freeform 13"/>
            <p:cNvSpPr/>
            <p:nvPr/>
          </p:nvSpPr>
          <p:spPr>
            <a:xfrm>
              <a:off x="0" y="0"/>
              <a:ext cx="1592961" cy="2515997"/>
            </a:xfrm>
            <a:custGeom>
              <a:avLst/>
              <a:gdLst/>
              <a:ahLst/>
              <a:cxnLst/>
              <a:rect l="l" t="t" r="r" b="b"/>
              <a:pathLst>
                <a:path w="1592961" h="2515997">
                  <a:moveTo>
                    <a:pt x="0" y="2515997"/>
                  </a:moveTo>
                  <a:lnTo>
                    <a:pt x="1585595" y="0"/>
                  </a:lnTo>
                  <a:cubicBezTo>
                    <a:pt x="1588008" y="836422"/>
                    <a:pt x="1590548" y="1672971"/>
                    <a:pt x="1592961" y="2509393"/>
                  </a:cubicBezTo>
                  <a:lnTo>
                    <a:pt x="0" y="2515997"/>
                  </a:lnTo>
                  <a:close/>
                </a:path>
              </a:pathLst>
            </a:custGeom>
            <a:solidFill>
              <a:srgbClr val="DDA83F">
                <a:alpha val="80000"/>
              </a:srgbClr>
            </a:solidFill>
          </p:spPr>
        </p:sp>
      </p:grpSp>
      <p:sp>
        <p:nvSpPr>
          <p:cNvPr id="14" name="Freeform 14"/>
          <p:cNvSpPr/>
          <p:nvPr/>
        </p:nvSpPr>
        <p:spPr>
          <a:xfrm>
            <a:off x="380864" y="601465"/>
            <a:ext cx="7757274" cy="1690807"/>
          </a:xfrm>
          <a:custGeom>
            <a:avLst/>
            <a:gdLst/>
            <a:ahLst/>
            <a:cxnLst/>
            <a:rect l="l" t="t" r="r" b="b"/>
            <a:pathLst>
              <a:path w="7757274" h="1690807">
                <a:moveTo>
                  <a:pt x="0" y="0"/>
                </a:moveTo>
                <a:lnTo>
                  <a:pt x="7757274" y="0"/>
                </a:lnTo>
                <a:lnTo>
                  <a:pt x="7757274" y="1690807"/>
                </a:lnTo>
                <a:lnTo>
                  <a:pt x="0" y="1690807"/>
                </a:lnTo>
                <a:lnTo>
                  <a:pt x="0" y="0"/>
                </a:lnTo>
                <a:close/>
              </a:path>
            </a:pathLst>
          </a:custGeom>
          <a:blipFill>
            <a:blip r:embed="rId3"/>
            <a:stretch>
              <a:fillRect/>
            </a:stretch>
          </a:blipFill>
        </p:spPr>
      </p:sp>
      <p:sp>
        <p:nvSpPr>
          <p:cNvPr id="15" name="Freeform 15"/>
          <p:cNvSpPr/>
          <p:nvPr/>
        </p:nvSpPr>
        <p:spPr>
          <a:xfrm>
            <a:off x="500933" y="2316260"/>
            <a:ext cx="5096805" cy="4081136"/>
          </a:xfrm>
          <a:custGeom>
            <a:avLst/>
            <a:gdLst/>
            <a:ahLst/>
            <a:cxnLst/>
            <a:rect l="l" t="t" r="r" b="b"/>
            <a:pathLst>
              <a:path w="5096805" h="4081136">
                <a:moveTo>
                  <a:pt x="0" y="0"/>
                </a:moveTo>
                <a:lnTo>
                  <a:pt x="5096805" y="0"/>
                </a:lnTo>
                <a:lnTo>
                  <a:pt x="5096805" y="4081136"/>
                </a:lnTo>
                <a:lnTo>
                  <a:pt x="0" y="4081136"/>
                </a:lnTo>
                <a:lnTo>
                  <a:pt x="0" y="0"/>
                </a:lnTo>
                <a:close/>
              </a:path>
            </a:pathLst>
          </a:custGeom>
          <a:blipFill>
            <a:blip r:embed="rId4"/>
            <a:stretch>
              <a:fillRect l="-420" r="-420"/>
            </a:stretch>
          </a:blipFill>
        </p:spPr>
      </p:sp>
      <p:sp>
        <p:nvSpPr>
          <p:cNvPr id="16" name="Freeform 16"/>
          <p:cNvSpPr/>
          <p:nvPr/>
        </p:nvSpPr>
        <p:spPr>
          <a:xfrm>
            <a:off x="6482895" y="3357405"/>
            <a:ext cx="3059003" cy="2287236"/>
          </a:xfrm>
          <a:custGeom>
            <a:avLst/>
            <a:gdLst/>
            <a:ahLst/>
            <a:cxnLst/>
            <a:rect l="l" t="t" r="r" b="b"/>
            <a:pathLst>
              <a:path w="3059003" h="2287236">
                <a:moveTo>
                  <a:pt x="0" y="0"/>
                </a:moveTo>
                <a:lnTo>
                  <a:pt x="3059002" y="0"/>
                </a:lnTo>
                <a:lnTo>
                  <a:pt x="3059002" y="2287235"/>
                </a:lnTo>
                <a:lnTo>
                  <a:pt x="0" y="2287235"/>
                </a:lnTo>
                <a:lnTo>
                  <a:pt x="0" y="0"/>
                </a:lnTo>
                <a:close/>
              </a:path>
            </a:pathLst>
          </a:custGeom>
          <a:blipFill>
            <a:blip r:embed="rId5"/>
            <a:stretch>
              <a:fillRect/>
            </a:stretch>
          </a:blipFill>
        </p:spPr>
      </p:sp>
      <p:sp>
        <p:nvSpPr>
          <p:cNvPr id="17" name="TextBox 17"/>
          <p:cNvSpPr txBox="1"/>
          <p:nvPr/>
        </p:nvSpPr>
        <p:spPr>
          <a:xfrm>
            <a:off x="255123" y="140255"/>
            <a:ext cx="8008757" cy="643125"/>
          </a:xfrm>
          <a:prstGeom prst="rect">
            <a:avLst/>
          </a:prstGeom>
        </p:spPr>
        <p:txBody>
          <a:bodyPr lIns="0" tIns="0" rIns="0" bIns="0" rtlCol="0" anchor="t">
            <a:spAutoFit/>
          </a:bodyPr>
          <a:lstStyle/>
          <a:p>
            <a:pPr algn="l">
              <a:lnSpc>
                <a:spcPts val="2661"/>
              </a:lnSpc>
            </a:pPr>
            <a:r>
              <a:rPr lang="en-US" sz="2218" dirty="0">
                <a:solidFill>
                  <a:srgbClr val="2B4743"/>
                </a:solidFill>
                <a:latin typeface="Cardo Bold"/>
                <a:ea typeface="Cardo Bold"/>
                <a:cs typeface="Cardo Bold"/>
                <a:sym typeface="Cardo Bold"/>
              </a:rPr>
              <a:t>8) Show Distribution of Chest Pain As per ‘Target’ Variable:</a:t>
            </a:r>
          </a:p>
          <a:p>
            <a:pPr algn="l">
              <a:lnSpc>
                <a:spcPts val="2181"/>
              </a:lnSpc>
            </a:pPr>
            <a:endParaRPr lang="en-US" sz="2218" dirty="0">
              <a:solidFill>
                <a:srgbClr val="2B4743"/>
              </a:solidFill>
              <a:latin typeface="Cardo Bold"/>
              <a:ea typeface="Cardo Bold"/>
              <a:cs typeface="Cardo Bold"/>
              <a:sym typeface="Cardo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EDEEB"/>
        </a:solidFill>
        <a:effectLst/>
      </p:bgPr>
    </p:bg>
    <p:spTree>
      <p:nvGrpSpPr>
        <p:cNvPr id="1" name=""/>
        <p:cNvGrpSpPr/>
        <p:nvPr/>
      </p:nvGrpSpPr>
      <p:grpSpPr>
        <a:xfrm>
          <a:off x="0" y="0"/>
          <a:ext cx="0" cy="0"/>
          <a:chOff x="0" y="0"/>
          <a:chExt cx="0" cy="0"/>
        </a:xfrm>
      </p:grpSpPr>
      <p:grpSp>
        <p:nvGrpSpPr>
          <p:cNvPr id="2" name="Group 2"/>
          <p:cNvGrpSpPr/>
          <p:nvPr/>
        </p:nvGrpSpPr>
        <p:grpSpPr>
          <a:xfrm>
            <a:off x="-9245" y="3855273"/>
            <a:ext cx="499269" cy="2740986"/>
            <a:chOff x="0" y="0"/>
            <a:chExt cx="665692" cy="3654648"/>
          </a:xfrm>
        </p:grpSpPr>
        <p:sp>
          <p:nvSpPr>
            <p:cNvPr id="3" name="Freeform 3"/>
            <p:cNvSpPr/>
            <p:nvPr/>
          </p:nvSpPr>
          <p:spPr>
            <a:xfrm>
              <a:off x="0" y="0"/>
              <a:ext cx="665734" cy="3654679"/>
            </a:xfrm>
            <a:custGeom>
              <a:avLst/>
              <a:gdLst/>
              <a:ahLst/>
              <a:cxnLst/>
              <a:rect l="l" t="t" r="r" b="b"/>
              <a:pathLst>
                <a:path w="665734" h="3654679">
                  <a:moveTo>
                    <a:pt x="0" y="0"/>
                  </a:moveTo>
                  <a:lnTo>
                    <a:pt x="665734" y="3654679"/>
                  </a:lnTo>
                  <a:lnTo>
                    <a:pt x="0" y="3643757"/>
                  </a:lnTo>
                  <a:cubicBezTo>
                    <a:pt x="4064" y="2440051"/>
                    <a:pt x="8255" y="1236345"/>
                    <a:pt x="0" y="0"/>
                  </a:cubicBezTo>
                  <a:close/>
                </a:path>
              </a:pathLst>
            </a:custGeom>
            <a:solidFill>
              <a:srgbClr val="DDA83F">
                <a:alpha val="84706"/>
              </a:srgbClr>
            </a:solidFill>
          </p:spPr>
        </p:sp>
      </p:grpSp>
      <p:sp>
        <p:nvSpPr>
          <p:cNvPr id="4" name="AutoShape 4"/>
          <p:cNvSpPr/>
          <p:nvPr/>
        </p:nvSpPr>
        <p:spPr>
          <a:xfrm rot="-1825605">
            <a:off x="5246115" y="5299707"/>
            <a:ext cx="5106246" cy="0"/>
          </a:xfrm>
          <a:prstGeom prst="line">
            <a:avLst/>
          </a:prstGeom>
          <a:ln w="9525" cap="rnd">
            <a:solidFill>
              <a:srgbClr val="CEDEEB"/>
            </a:solidFill>
            <a:prstDash val="solid"/>
            <a:headEnd type="none" w="sm" len="sm"/>
            <a:tailEnd type="none" w="sm" len="sm"/>
          </a:ln>
        </p:spPr>
      </p:sp>
      <p:sp>
        <p:nvSpPr>
          <p:cNvPr id="5" name="AutoShape 5"/>
          <p:cNvSpPr/>
          <p:nvPr/>
        </p:nvSpPr>
        <p:spPr>
          <a:xfrm rot="4710223">
            <a:off x="4990255" y="3294062"/>
            <a:ext cx="6732342" cy="0"/>
          </a:xfrm>
          <a:prstGeom prst="line">
            <a:avLst/>
          </a:prstGeom>
          <a:ln w="9525" cap="rnd">
            <a:solidFill>
              <a:srgbClr val="CEDEEB"/>
            </a:solidFill>
            <a:prstDash val="solid"/>
            <a:headEnd type="none" w="sm" len="sm"/>
            <a:tailEnd type="none" w="sm" len="sm"/>
          </a:ln>
        </p:spPr>
      </p:sp>
      <p:grpSp>
        <p:nvGrpSpPr>
          <p:cNvPr id="6" name="Group 6"/>
          <p:cNvGrpSpPr/>
          <p:nvPr/>
        </p:nvGrpSpPr>
        <p:grpSpPr>
          <a:xfrm>
            <a:off x="7526047" y="1"/>
            <a:ext cx="2478262" cy="6596258"/>
            <a:chOff x="0" y="0"/>
            <a:chExt cx="3304349" cy="8795011"/>
          </a:xfrm>
        </p:grpSpPr>
        <p:sp>
          <p:nvSpPr>
            <p:cNvPr id="7" name="Freeform 7"/>
            <p:cNvSpPr/>
            <p:nvPr/>
          </p:nvSpPr>
          <p:spPr>
            <a:xfrm>
              <a:off x="0" y="0"/>
              <a:ext cx="3307842" cy="8795003"/>
            </a:xfrm>
            <a:custGeom>
              <a:avLst/>
              <a:gdLst/>
              <a:ahLst/>
              <a:cxnLst/>
              <a:rect l="l" t="t" r="r" b="b"/>
              <a:pathLst>
                <a:path w="3307842" h="8795003">
                  <a:moveTo>
                    <a:pt x="2946273" y="0"/>
                  </a:moveTo>
                  <a:lnTo>
                    <a:pt x="0" y="8784209"/>
                  </a:lnTo>
                  <a:lnTo>
                    <a:pt x="3303778" y="8795003"/>
                  </a:lnTo>
                  <a:cubicBezTo>
                    <a:pt x="3307842" y="5866892"/>
                    <a:pt x="3287395" y="2938907"/>
                    <a:pt x="3291459" y="10795"/>
                  </a:cubicBezTo>
                  <a:lnTo>
                    <a:pt x="2946273" y="0"/>
                  </a:lnTo>
                  <a:close/>
                </a:path>
              </a:pathLst>
            </a:custGeom>
            <a:solidFill>
              <a:srgbClr val="DDA83F">
                <a:alpha val="29804"/>
              </a:srgbClr>
            </a:solidFill>
          </p:spPr>
        </p:sp>
      </p:grpSp>
      <p:grpSp>
        <p:nvGrpSpPr>
          <p:cNvPr id="8" name="Group 8"/>
          <p:cNvGrpSpPr/>
          <p:nvPr/>
        </p:nvGrpSpPr>
        <p:grpSpPr>
          <a:xfrm>
            <a:off x="7868133" y="-8134"/>
            <a:ext cx="2127403" cy="6596259"/>
            <a:chOff x="0" y="0"/>
            <a:chExt cx="2836538" cy="8795012"/>
          </a:xfrm>
        </p:grpSpPr>
        <p:sp>
          <p:nvSpPr>
            <p:cNvPr id="9" name="Freeform 9"/>
            <p:cNvSpPr/>
            <p:nvPr/>
          </p:nvSpPr>
          <p:spPr>
            <a:xfrm>
              <a:off x="0" y="0"/>
              <a:ext cx="2839466" cy="8795004"/>
            </a:xfrm>
            <a:custGeom>
              <a:avLst/>
              <a:gdLst/>
              <a:ahLst/>
              <a:cxnLst/>
              <a:rect l="l" t="t" r="r" b="b"/>
              <a:pathLst>
                <a:path w="2839466" h="8795004">
                  <a:moveTo>
                    <a:pt x="0" y="0"/>
                  </a:moveTo>
                  <a:lnTo>
                    <a:pt x="1750568" y="8795004"/>
                  </a:lnTo>
                  <a:lnTo>
                    <a:pt x="2835402" y="8795004"/>
                  </a:lnTo>
                  <a:cubicBezTo>
                    <a:pt x="2831338" y="5863336"/>
                    <a:pt x="2839466" y="2931668"/>
                    <a:pt x="2835402" y="0"/>
                  </a:cubicBezTo>
                  <a:lnTo>
                    <a:pt x="0" y="0"/>
                  </a:lnTo>
                  <a:close/>
                </a:path>
              </a:pathLst>
            </a:custGeom>
            <a:solidFill>
              <a:srgbClr val="DDA83F">
                <a:alpha val="19608"/>
              </a:srgbClr>
            </a:solidFill>
          </p:spPr>
        </p:sp>
      </p:grpSp>
      <p:grpSp>
        <p:nvGrpSpPr>
          <p:cNvPr id="10" name="Group 10"/>
          <p:cNvGrpSpPr/>
          <p:nvPr/>
        </p:nvGrpSpPr>
        <p:grpSpPr>
          <a:xfrm>
            <a:off x="7248675" y="3765804"/>
            <a:ext cx="2744848" cy="2822320"/>
            <a:chOff x="0" y="0"/>
            <a:chExt cx="3659797" cy="3763093"/>
          </a:xfrm>
        </p:grpSpPr>
        <p:sp>
          <p:nvSpPr>
            <p:cNvPr id="11" name="Freeform 11"/>
            <p:cNvSpPr/>
            <p:nvPr/>
          </p:nvSpPr>
          <p:spPr>
            <a:xfrm>
              <a:off x="0" y="0"/>
              <a:ext cx="3659759" cy="3763137"/>
            </a:xfrm>
            <a:custGeom>
              <a:avLst/>
              <a:gdLst/>
              <a:ahLst/>
              <a:cxnLst/>
              <a:rect l="l" t="t" r="r" b="b"/>
              <a:pathLst>
                <a:path w="3659759" h="3763137">
                  <a:moveTo>
                    <a:pt x="0" y="3763137"/>
                  </a:moveTo>
                  <a:lnTo>
                    <a:pt x="3650234" y="0"/>
                  </a:lnTo>
                  <a:cubicBezTo>
                    <a:pt x="3653409" y="1254379"/>
                    <a:pt x="3656584" y="2508758"/>
                    <a:pt x="3659759" y="3763137"/>
                  </a:cubicBezTo>
                  <a:lnTo>
                    <a:pt x="0" y="3763137"/>
                  </a:lnTo>
                  <a:close/>
                </a:path>
              </a:pathLst>
            </a:custGeom>
            <a:solidFill>
              <a:srgbClr val="8C3839">
                <a:alpha val="71765"/>
              </a:srgbClr>
            </a:solidFill>
          </p:spPr>
        </p:sp>
      </p:grpSp>
      <p:grpSp>
        <p:nvGrpSpPr>
          <p:cNvPr id="12" name="Group 12"/>
          <p:cNvGrpSpPr/>
          <p:nvPr/>
        </p:nvGrpSpPr>
        <p:grpSpPr>
          <a:xfrm>
            <a:off x="7655487" y="-8134"/>
            <a:ext cx="2340050" cy="6596259"/>
            <a:chOff x="0" y="0"/>
            <a:chExt cx="3120067" cy="8795012"/>
          </a:xfrm>
        </p:grpSpPr>
        <p:sp>
          <p:nvSpPr>
            <p:cNvPr id="13" name="Freeform 13"/>
            <p:cNvSpPr/>
            <p:nvPr/>
          </p:nvSpPr>
          <p:spPr>
            <a:xfrm>
              <a:off x="0" y="0"/>
              <a:ext cx="3120136" cy="8795004"/>
            </a:xfrm>
            <a:custGeom>
              <a:avLst/>
              <a:gdLst/>
              <a:ahLst/>
              <a:cxnLst/>
              <a:rect l="l" t="t" r="r" b="b"/>
              <a:pathLst>
                <a:path w="3120136" h="8795004">
                  <a:moveTo>
                    <a:pt x="0" y="0"/>
                  </a:moveTo>
                  <a:lnTo>
                    <a:pt x="2703449" y="8795004"/>
                  </a:lnTo>
                  <a:lnTo>
                    <a:pt x="3120136" y="8784210"/>
                  </a:lnTo>
                  <a:lnTo>
                    <a:pt x="3120136" y="0"/>
                  </a:lnTo>
                  <a:lnTo>
                    <a:pt x="0" y="0"/>
                  </a:lnTo>
                  <a:close/>
                </a:path>
              </a:pathLst>
            </a:custGeom>
            <a:solidFill>
              <a:srgbClr val="DA7073">
                <a:alpha val="69804"/>
              </a:srgbClr>
            </a:solidFill>
          </p:spPr>
        </p:sp>
      </p:grpSp>
      <p:grpSp>
        <p:nvGrpSpPr>
          <p:cNvPr id="14" name="Group 14"/>
          <p:cNvGrpSpPr/>
          <p:nvPr/>
        </p:nvGrpSpPr>
        <p:grpSpPr>
          <a:xfrm>
            <a:off x="9059103" y="-8134"/>
            <a:ext cx="936435" cy="6596259"/>
            <a:chOff x="0" y="0"/>
            <a:chExt cx="1248580" cy="8795012"/>
          </a:xfrm>
        </p:grpSpPr>
        <p:sp>
          <p:nvSpPr>
            <p:cNvPr id="15" name="Freeform 15"/>
            <p:cNvSpPr/>
            <p:nvPr/>
          </p:nvSpPr>
          <p:spPr>
            <a:xfrm>
              <a:off x="0" y="0"/>
              <a:ext cx="1248537" cy="8795004"/>
            </a:xfrm>
            <a:custGeom>
              <a:avLst/>
              <a:gdLst/>
              <a:ahLst/>
              <a:cxnLst/>
              <a:rect l="l" t="t" r="r" b="b"/>
              <a:pathLst>
                <a:path w="1248537" h="8795004">
                  <a:moveTo>
                    <a:pt x="985774" y="0"/>
                  </a:moveTo>
                  <a:lnTo>
                    <a:pt x="0" y="8795004"/>
                  </a:lnTo>
                  <a:lnTo>
                    <a:pt x="1248537" y="8795004"/>
                  </a:lnTo>
                  <a:cubicBezTo>
                    <a:pt x="1245870" y="5863336"/>
                    <a:pt x="1243076" y="2931668"/>
                    <a:pt x="1240409" y="0"/>
                  </a:cubicBezTo>
                  <a:lnTo>
                    <a:pt x="985774" y="0"/>
                  </a:lnTo>
                  <a:close/>
                </a:path>
              </a:pathLst>
            </a:custGeom>
            <a:solidFill>
              <a:srgbClr val="15302D">
                <a:alpha val="69804"/>
              </a:srgbClr>
            </a:solidFill>
          </p:spPr>
        </p:sp>
      </p:grpSp>
      <p:grpSp>
        <p:nvGrpSpPr>
          <p:cNvPr id="16" name="Group 16"/>
          <p:cNvGrpSpPr/>
          <p:nvPr/>
        </p:nvGrpSpPr>
        <p:grpSpPr>
          <a:xfrm>
            <a:off x="8820449" y="-8135"/>
            <a:ext cx="1164928" cy="6596259"/>
            <a:chOff x="0" y="0"/>
            <a:chExt cx="1553237" cy="8795012"/>
          </a:xfrm>
        </p:grpSpPr>
        <p:sp>
          <p:nvSpPr>
            <p:cNvPr id="17" name="Freeform 17"/>
            <p:cNvSpPr/>
            <p:nvPr/>
          </p:nvSpPr>
          <p:spPr>
            <a:xfrm>
              <a:off x="0" y="0"/>
              <a:ext cx="1556385" cy="8795004"/>
            </a:xfrm>
            <a:custGeom>
              <a:avLst/>
              <a:gdLst/>
              <a:ahLst/>
              <a:cxnLst/>
              <a:rect l="l" t="t" r="r" b="b"/>
              <a:pathLst>
                <a:path w="1556385" h="8795004">
                  <a:moveTo>
                    <a:pt x="0" y="0"/>
                  </a:moveTo>
                  <a:lnTo>
                    <a:pt x="1366647" y="8795004"/>
                  </a:lnTo>
                  <a:lnTo>
                    <a:pt x="1552956" y="8795004"/>
                  </a:lnTo>
                  <a:cubicBezTo>
                    <a:pt x="1556385" y="5859780"/>
                    <a:pt x="1528826" y="2935224"/>
                    <a:pt x="1532255" y="0"/>
                  </a:cubicBezTo>
                  <a:lnTo>
                    <a:pt x="0" y="0"/>
                  </a:lnTo>
                  <a:close/>
                </a:path>
              </a:pathLst>
            </a:custGeom>
            <a:solidFill>
              <a:srgbClr val="DDA83F">
                <a:alpha val="64706"/>
              </a:srgbClr>
            </a:solidFill>
          </p:spPr>
        </p:sp>
      </p:grpSp>
      <p:grpSp>
        <p:nvGrpSpPr>
          <p:cNvPr id="18" name="Group 18"/>
          <p:cNvGrpSpPr/>
          <p:nvPr/>
        </p:nvGrpSpPr>
        <p:grpSpPr>
          <a:xfrm>
            <a:off x="8801957" y="4701156"/>
            <a:ext cx="1194757" cy="1886970"/>
            <a:chOff x="0" y="0"/>
            <a:chExt cx="1593009" cy="2515959"/>
          </a:xfrm>
        </p:grpSpPr>
        <p:sp>
          <p:nvSpPr>
            <p:cNvPr id="19" name="Freeform 19"/>
            <p:cNvSpPr/>
            <p:nvPr/>
          </p:nvSpPr>
          <p:spPr>
            <a:xfrm>
              <a:off x="0" y="0"/>
              <a:ext cx="1592961" cy="2515997"/>
            </a:xfrm>
            <a:custGeom>
              <a:avLst/>
              <a:gdLst/>
              <a:ahLst/>
              <a:cxnLst/>
              <a:rect l="l" t="t" r="r" b="b"/>
              <a:pathLst>
                <a:path w="1592961" h="2515997">
                  <a:moveTo>
                    <a:pt x="0" y="2515997"/>
                  </a:moveTo>
                  <a:lnTo>
                    <a:pt x="1585595" y="0"/>
                  </a:lnTo>
                  <a:cubicBezTo>
                    <a:pt x="1588008" y="836422"/>
                    <a:pt x="1590548" y="1672971"/>
                    <a:pt x="1592961" y="2509393"/>
                  </a:cubicBezTo>
                  <a:lnTo>
                    <a:pt x="0" y="2515997"/>
                  </a:lnTo>
                  <a:close/>
                </a:path>
              </a:pathLst>
            </a:custGeom>
            <a:solidFill>
              <a:srgbClr val="DDA83F">
                <a:alpha val="80000"/>
              </a:srgbClr>
            </a:solidFill>
          </p:spPr>
        </p:sp>
      </p:grpSp>
      <p:grpSp>
        <p:nvGrpSpPr>
          <p:cNvPr id="20" name="Group 20"/>
          <p:cNvGrpSpPr/>
          <p:nvPr/>
        </p:nvGrpSpPr>
        <p:grpSpPr>
          <a:xfrm rot="-10800000">
            <a:off x="76592" y="6387973"/>
            <a:ext cx="9994547" cy="191666"/>
            <a:chOff x="0" y="0"/>
            <a:chExt cx="13326063" cy="255555"/>
          </a:xfrm>
        </p:grpSpPr>
        <p:sp>
          <p:nvSpPr>
            <p:cNvPr id="21" name="Freeform 21"/>
            <p:cNvSpPr/>
            <p:nvPr/>
          </p:nvSpPr>
          <p:spPr>
            <a:xfrm>
              <a:off x="6350" y="6350"/>
              <a:ext cx="13313411" cy="242824"/>
            </a:xfrm>
            <a:custGeom>
              <a:avLst/>
              <a:gdLst/>
              <a:ahLst/>
              <a:cxnLst/>
              <a:rect l="l" t="t" r="r" b="b"/>
              <a:pathLst>
                <a:path w="13313411" h="242824">
                  <a:moveTo>
                    <a:pt x="13313411" y="0"/>
                  </a:moveTo>
                  <a:lnTo>
                    <a:pt x="0" y="0"/>
                  </a:lnTo>
                  <a:lnTo>
                    <a:pt x="0" y="242824"/>
                  </a:lnTo>
                  <a:lnTo>
                    <a:pt x="13313411" y="242824"/>
                  </a:lnTo>
                  <a:close/>
                </a:path>
              </a:pathLst>
            </a:custGeom>
            <a:solidFill>
              <a:srgbClr val="2B4743"/>
            </a:solidFill>
          </p:spPr>
        </p:sp>
        <p:sp>
          <p:nvSpPr>
            <p:cNvPr id="22" name="Freeform 22"/>
            <p:cNvSpPr/>
            <p:nvPr/>
          </p:nvSpPr>
          <p:spPr>
            <a:xfrm>
              <a:off x="0" y="0"/>
              <a:ext cx="13326111" cy="255524"/>
            </a:xfrm>
            <a:custGeom>
              <a:avLst/>
              <a:gdLst/>
              <a:ahLst/>
              <a:cxnLst/>
              <a:rect l="l" t="t" r="r" b="b"/>
              <a:pathLst>
                <a:path w="13326111" h="255524">
                  <a:moveTo>
                    <a:pt x="13319761" y="12700"/>
                  </a:moveTo>
                  <a:lnTo>
                    <a:pt x="6350" y="12700"/>
                  </a:lnTo>
                  <a:lnTo>
                    <a:pt x="6350" y="6350"/>
                  </a:lnTo>
                  <a:lnTo>
                    <a:pt x="12700" y="6350"/>
                  </a:lnTo>
                  <a:lnTo>
                    <a:pt x="12700" y="249174"/>
                  </a:lnTo>
                  <a:lnTo>
                    <a:pt x="6350" y="249174"/>
                  </a:lnTo>
                  <a:lnTo>
                    <a:pt x="6350" y="242824"/>
                  </a:lnTo>
                  <a:lnTo>
                    <a:pt x="13319761" y="242824"/>
                  </a:lnTo>
                  <a:lnTo>
                    <a:pt x="13319761" y="249174"/>
                  </a:lnTo>
                  <a:lnTo>
                    <a:pt x="13313411" y="249174"/>
                  </a:lnTo>
                  <a:lnTo>
                    <a:pt x="13313411" y="6350"/>
                  </a:lnTo>
                  <a:lnTo>
                    <a:pt x="13319761" y="6350"/>
                  </a:lnTo>
                  <a:lnTo>
                    <a:pt x="13319761" y="12700"/>
                  </a:lnTo>
                  <a:moveTo>
                    <a:pt x="13319761" y="0"/>
                  </a:moveTo>
                  <a:cubicBezTo>
                    <a:pt x="13323317" y="0"/>
                    <a:pt x="13326111" y="2794"/>
                    <a:pt x="13326111" y="6350"/>
                  </a:cubicBezTo>
                  <a:lnTo>
                    <a:pt x="13326111" y="249174"/>
                  </a:lnTo>
                  <a:cubicBezTo>
                    <a:pt x="13326111" y="252730"/>
                    <a:pt x="13323317" y="255524"/>
                    <a:pt x="13319761" y="255524"/>
                  </a:cubicBezTo>
                  <a:lnTo>
                    <a:pt x="6350" y="255524"/>
                  </a:lnTo>
                  <a:cubicBezTo>
                    <a:pt x="2794" y="255524"/>
                    <a:pt x="0" y="252730"/>
                    <a:pt x="0" y="249174"/>
                  </a:cubicBezTo>
                  <a:lnTo>
                    <a:pt x="0" y="6350"/>
                  </a:lnTo>
                  <a:cubicBezTo>
                    <a:pt x="0" y="2794"/>
                    <a:pt x="2794" y="0"/>
                    <a:pt x="6350" y="0"/>
                  </a:cubicBezTo>
                  <a:lnTo>
                    <a:pt x="13319761" y="0"/>
                  </a:lnTo>
                  <a:close/>
                </a:path>
              </a:pathLst>
            </a:custGeom>
            <a:solidFill>
              <a:srgbClr val="2B4743"/>
            </a:solidFill>
          </p:spPr>
        </p:sp>
      </p:grpSp>
      <p:grpSp>
        <p:nvGrpSpPr>
          <p:cNvPr id="23" name="Group 23"/>
          <p:cNvGrpSpPr>
            <a:grpSpLocks noChangeAspect="1"/>
          </p:cNvGrpSpPr>
          <p:nvPr/>
        </p:nvGrpSpPr>
        <p:grpSpPr>
          <a:xfrm>
            <a:off x="1328793" y="763011"/>
            <a:ext cx="1928282" cy="1928282"/>
            <a:chOff x="0" y="0"/>
            <a:chExt cx="6375400" cy="6375400"/>
          </a:xfrm>
        </p:grpSpPr>
        <p:sp>
          <p:nvSpPr>
            <p:cNvPr id="24" name="Freeform 24"/>
            <p:cNvSpPr/>
            <p:nvPr/>
          </p:nvSpPr>
          <p:spPr>
            <a:xfrm>
              <a:off x="12700" y="12700"/>
              <a:ext cx="6350000" cy="6350000"/>
            </a:xfrm>
            <a:custGeom>
              <a:avLst/>
              <a:gdLst/>
              <a:ahLst/>
              <a:cxnLst/>
              <a:rect l="l" t="t" r="r" b="b"/>
              <a:pathLst>
                <a:path w="6350000" h="6350000">
                  <a:moveTo>
                    <a:pt x="3806190" y="0"/>
                  </a:moveTo>
                  <a:lnTo>
                    <a:pt x="2543810" y="0"/>
                  </a:lnTo>
                  <a:lnTo>
                    <a:pt x="1376680" y="483870"/>
                  </a:lnTo>
                  <a:lnTo>
                    <a:pt x="483870" y="1376680"/>
                  </a:lnTo>
                  <a:lnTo>
                    <a:pt x="0" y="2543810"/>
                  </a:lnTo>
                  <a:lnTo>
                    <a:pt x="0" y="3806190"/>
                  </a:lnTo>
                  <a:lnTo>
                    <a:pt x="483870" y="4973320"/>
                  </a:lnTo>
                  <a:lnTo>
                    <a:pt x="1376680" y="5866130"/>
                  </a:lnTo>
                  <a:lnTo>
                    <a:pt x="2543810" y="6350000"/>
                  </a:lnTo>
                  <a:lnTo>
                    <a:pt x="3806190" y="6350000"/>
                  </a:lnTo>
                  <a:lnTo>
                    <a:pt x="4973320" y="5866130"/>
                  </a:lnTo>
                  <a:lnTo>
                    <a:pt x="5866130" y="4973320"/>
                  </a:lnTo>
                  <a:lnTo>
                    <a:pt x="6350000" y="3806191"/>
                  </a:lnTo>
                  <a:lnTo>
                    <a:pt x="6350000" y="2543811"/>
                  </a:lnTo>
                  <a:lnTo>
                    <a:pt x="5866130" y="1376681"/>
                  </a:lnTo>
                  <a:lnTo>
                    <a:pt x="4973320" y="483871"/>
                  </a:lnTo>
                  <a:lnTo>
                    <a:pt x="3806190" y="0"/>
                  </a:lnTo>
                  <a:close/>
                </a:path>
              </a:pathLst>
            </a:custGeom>
            <a:blipFill>
              <a:blip r:embed="rId3"/>
              <a:stretch>
                <a:fillRect l="-80" t="-12026" b="-21413"/>
              </a:stretch>
            </a:blipFill>
          </p:spPr>
        </p:sp>
        <p:sp>
          <p:nvSpPr>
            <p:cNvPr id="25" name="Freeform 25"/>
            <p:cNvSpPr/>
            <p:nvPr/>
          </p:nvSpPr>
          <p:spPr>
            <a:xfrm>
              <a:off x="0" y="0"/>
              <a:ext cx="6376670" cy="6375400"/>
            </a:xfrm>
            <a:custGeom>
              <a:avLst/>
              <a:gdLst/>
              <a:ahLst/>
              <a:cxnLst/>
              <a:rect l="l" t="t" r="r" b="b"/>
              <a:pathLst>
                <a:path w="6376670" h="6375400">
                  <a:moveTo>
                    <a:pt x="3821430" y="6375400"/>
                  </a:moveTo>
                  <a:lnTo>
                    <a:pt x="2552700" y="6375400"/>
                  </a:lnTo>
                  <a:lnTo>
                    <a:pt x="2550160" y="6374130"/>
                  </a:lnTo>
                  <a:lnTo>
                    <a:pt x="1380490" y="5890260"/>
                  </a:lnTo>
                  <a:lnTo>
                    <a:pt x="483870" y="4993640"/>
                  </a:lnTo>
                  <a:lnTo>
                    <a:pt x="482600" y="4991100"/>
                  </a:lnTo>
                  <a:lnTo>
                    <a:pt x="0" y="3821430"/>
                  </a:lnTo>
                  <a:lnTo>
                    <a:pt x="0" y="2552700"/>
                  </a:lnTo>
                  <a:lnTo>
                    <a:pt x="1270" y="2550160"/>
                  </a:lnTo>
                  <a:lnTo>
                    <a:pt x="485140" y="1380490"/>
                  </a:lnTo>
                  <a:lnTo>
                    <a:pt x="1381760" y="483870"/>
                  </a:lnTo>
                  <a:lnTo>
                    <a:pt x="1384300" y="482600"/>
                  </a:lnTo>
                  <a:lnTo>
                    <a:pt x="2553970" y="0"/>
                  </a:lnTo>
                  <a:lnTo>
                    <a:pt x="3822700" y="0"/>
                  </a:lnTo>
                  <a:lnTo>
                    <a:pt x="3825240" y="1270"/>
                  </a:lnTo>
                  <a:lnTo>
                    <a:pt x="4994910" y="485140"/>
                  </a:lnTo>
                  <a:lnTo>
                    <a:pt x="5891530" y="1381760"/>
                  </a:lnTo>
                  <a:lnTo>
                    <a:pt x="5892800" y="1384300"/>
                  </a:lnTo>
                  <a:lnTo>
                    <a:pt x="6376670" y="2553970"/>
                  </a:lnTo>
                  <a:lnTo>
                    <a:pt x="6376670" y="3822700"/>
                  </a:lnTo>
                  <a:lnTo>
                    <a:pt x="6375400" y="3825240"/>
                  </a:lnTo>
                  <a:lnTo>
                    <a:pt x="5891530" y="4994910"/>
                  </a:lnTo>
                  <a:lnTo>
                    <a:pt x="4994910" y="5891530"/>
                  </a:lnTo>
                  <a:lnTo>
                    <a:pt x="4992370" y="5892800"/>
                  </a:lnTo>
                  <a:lnTo>
                    <a:pt x="3821430" y="6375400"/>
                  </a:lnTo>
                  <a:close/>
                  <a:moveTo>
                    <a:pt x="2559050" y="6350000"/>
                  </a:moveTo>
                  <a:lnTo>
                    <a:pt x="3817620" y="6350000"/>
                  </a:lnTo>
                  <a:lnTo>
                    <a:pt x="4979670" y="5868670"/>
                  </a:lnTo>
                  <a:lnTo>
                    <a:pt x="5868670" y="4979670"/>
                  </a:lnTo>
                  <a:lnTo>
                    <a:pt x="6350000" y="3817620"/>
                  </a:lnTo>
                  <a:lnTo>
                    <a:pt x="6350000" y="2559050"/>
                  </a:lnTo>
                  <a:lnTo>
                    <a:pt x="5868670" y="1397000"/>
                  </a:lnTo>
                  <a:lnTo>
                    <a:pt x="4979670" y="508000"/>
                  </a:lnTo>
                  <a:lnTo>
                    <a:pt x="3816350" y="25400"/>
                  </a:lnTo>
                  <a:lnTo>
                    <a:pt x="2557780" y="25400"/>
                  </a:lnTo>
                  <a:lnTo>
                    <a:pt x="1397000" y="506730"/>
                  </a:lnTo>
                  <a:lnTo>
                    <a:pt x="508000" y="1395730"/>
                  </a:lnTo>
                  <a:lnTo>
                    <a:pt x="25400" y="2559050"/>
                  </a:lnTo>
                  <a:lnTo>
                    <a:pt x="25400" y="3817620"/>
                  </a:lnTo>
                  <a:lnTo>
                    <a:pt x="506730" y="4978400"/>
                  </a:lnTo>
                  <a:lnTo>
                    <a:pt x="1395730" y="5867400"/>
                  </a:lnTo>
                  <a:lnTo>
                    <a:pt x="2559050" y="6350000"/>
                  </a:lnTo>
                  <a:close/>
                </a:path>
              </a:pathLst>
            </a:custGeom>
            <a:solidFill>
              <a:srgbClr val="DA7073"/>
            </a:solidFill>
          </p:spPr>
        </p:sp>
      </p:grpSp>
      <p:grpSp>
        <p:nvGrpSpPr>
          <p:cNvPr id="26" name="Group 26"/>
          <p:cNvGrpSpPr>
            <a:grpSpLocks noChangeAspect="1"/>
          </p:cNvGrpSpPr>
          <p:nvPr/>
        </p:nvGrpSpPr>
        <p:grpSpPr>
          <a:xfrm>
            <a:off x="3787288" y="817644"/>
            <a:ext cx="1928282" cy="1928282"/>
            <a:chOff x="0" y="0"/>
            <a:chExt cx="6375400" cy="6375400"/>
          </a:xfrm>
        </p:grpSpPr>
        <p:sp>
          <p:nvSpPr>
            <p:cNvPr id="27" name="Freeform 27"/>
            <p:cNvSpPr/>
            <p:nvPr/>
          </p:nvSpPr>
          <p:spPr>
            <a:xfrm>
              <a:off x="12700" y="12700"/>
              <a:ext cx="6350000" cy="6350000"/>
            </a:xfrm>
            <a:custGeom>
              <a:avLst/>
              <a:gdLst/>
              <a:ahLst/>
              <a:cxnLst/>
              <a:rect l="l" t="t" r="r" b="b"/>
              <a:pathLst>
                <a:path w="6350000" h="6350000">
                  <a:moveTo>
                    <a:pt x="3806190" y="0"/>
                  </a:moveTo>
                  <a:lnTo>
                    <a:pt x="2543810" y="0"/>
                  </a:lnTo>
                  <a:lnTo>
                    <a:pt x="1376680" y="483870"/>
                  </a:lnTo>
                  <a:lnTo>
                    <a:pt x="483870" y="1376680"/>
                  </a:lnTo>
                  <a:lnTo>
                    <a:pt x="0" y="2543810"/>
                  </a:lnTo>
                  <a:lnTo>
                    <a:pt x="0" y="3806190"/>
                  </a:lnTo>
                  <a:lnTo>
                    <a:pt x="483870" y="4973320"/>
                  </a:lnTo>
                  <a:lnTo>
                    <a:pt x="1376680" y="5866130"/>
                  </a:lnTo>
                  <a:lnTo>
                    <a:pt x="2543810" y="6350000"/>
                  </a:lnTo>
                  <a:lnTo>
                    <a:pt x="3806190" y="6350000"/>
                  </a:lnTo>
                  <a:lnTo>
                    <a:pt x="4973320" y="5866130"/>
                  </a:lnTo>
                  <a:lnTo>
                    <a:pt x="5866130" y="4973320"/>
                  </a:lnTo>
                  <a:lnTo>
                    <a:pt x="6350000" y="3806191"/>
                  </a:lnTo>
                  <a:lnTo>
                    <a:pt x="6350000" y="2543811"/>
                  </a:lnTo>
                  <a:lnTo>
                    <a:pt x="5866130" y="1376681"/>
                  </a:lnTo>
                  <a:lnTo>
                    <a:pt x="4973320" y="483871"/>
                  </a:lnTo>
                  <a:lnTo>
                    <a:pt x="3806190" y="0"/>
                  </a:lnTo>
                  <a:close/>
                </a:path>
              </a:pathLst>
            </a:custGeom>
            <a:blipFill>
              <a:blip r:embed="rId4"/>
              <a:stretch>
                <a:fillRect t="-12657" b="-20675"/>
              </a:stretch>
            </a:blipFill>
          </p:spPr>
        </p:sp>
        <p:sp>
          <p:nvSpPr>
            <p:cNvPr id="28" name="Freeform 28"/>
            <p:cNvSpPr/>
            <p:nvPr/>
          </p:nvSpPr>
          <p:spPr>
            <a:xfrm>
              <a:off x="0" y="0"/>
              <a:ext cx="6376670" cy="6375400"/>
            </a:xfrm>
            <a:custGeom>
              <a:avLst/>
              <a:gdLst/>
              <a:ahLst/>
              <a:cxnLst/>
              <a:rect l="l" t="t" r="r" b="b"/>
              <a:pathLst>
                <a:path w="6376670" h="6375400">
                  <a:moveTo>
                    <a:pt x="3821430" y="6375400"/>
                  </a:moveTo>
                  <a:lnTo>
                    <a:pt x="2552700" y="6375400"/>
                  </a:lnTo>
                  <a:lnTo>
                    <a:pt x="2550160" y="6374130"/>
                  </a:lnTo>
                  <a:lnTo>
                    <a:pt x="1380490" y="5890260"/>
                  </a:lnTo>
                  <a:lnTo>
                    <a:pt x="483870" y="4993640"/>
                  </a:lnTo>
                  <a:lnTo>
                    <a:pt x="482600" y="4991100"/>
                  </a:lnTo>
                  <a:lnTo>
                    <a:pt x="0" y="3821430"/>
                  </a:lnTo>
                  <a:lnTo>
                    <a:pt x="0" y="2552700"/>
                  </a:lnTo>
                  <a:lnTo>
                    <a:pt x="1270" y="2550160"/>
                  </a:lnTo>
                  <a:lnTo>
                    <a:pt x="485140" y="1380490"/>
                  </a:lnTo>
                  <a:lnTo>
                    <a:pt x="1381760" y="483870"/>
                  </a:lnTo>
                  <a:lnTo>
                    <a:pt x="1384300" y="482600"/>
                  </a:lnTo>
                  <a:lnTo>
                    <a:pt x="2553970" y="0"/>
                  </a:lnTo>
                  <a:lnTo>
                    <a:pt x="3822700" y="0"/>
                  </a:lnTo>
                  <a:lnTo>
                    <a:pt x="3825240" y="1270"/>
                  </a:lnTo>
                  <a:lnTo>
                    <a:pt x="4994910" y="485140"/>
                  </a:lnTo>
                  <a:lnTo>
                    <a:pt x="5891530" y="1381760"/>
                  </a:lnTo>
                  <a:lnTo>
                    <a:pt x="5892800" y="1384300"/>
                  </a:lnTo>
                  <a:lnTo>
                    <a:pt x="6376670" y="2553970"/>
                  </a:lnTo>
                  <a:lnTo>
                    <a:pt x="6376670" y="3822700"/>
                  </a:lnTo>
                  <a:lnTo>
                    <a:pt x="6375400" y="3825240"/>
                  </a:lnTo>
                  <a:lnTo>
                    <a:pt x="5891530" y="4994910"/>
                  </a:lnTo>
                  <a:lnTo>
                    <a:pt x="4994910" y="5891530"/>
                  </a:lnTo>
                  <a:lnTo>
                    <a:pt x="4992370" y="5892800"/>
                  </a:lnTo>
                  <a:lnTo>
                    <a:pt x="3821430" y="6375400"/>
                  </a:lnTo>
                  <a:close/>
                  <a:moveTo>
                    <a:pt x="2559050" y="6350000"/>
                  </a:moveTo>
                  <a:lnTo>
                    <a:pt x="3817620" y="6350000"/>
                  </a:lnTo>
                  <a:lnTo>
                    <a:pt x="4979670" y="5868670"/>
                  </a:lnTo>
                  <a:lnTo>
                    <a:pt x="5868670" y="4979670"/>
                  </a:lnTo>
                  <a:lnTo>
                    <a:pt x="6350000" y="3817620"/>
                  </a:lnTo>
                  <a:lnTo>
                    <a:pt x="6350000" y="2559050"/>
                  </a:lnTo>
                  <a:lnTo>
                    <a:pt x="5868670" y="1397000"/>
                  </a:lnTo>
                  <a:lnTo>
                    <a:pt x="4979670" y="508000"/>
                  </a:lnTo>
                  <a:lnTo>
                    <a:pt x="3816350" y="25400"/>
                  </a:lnTo>
                  <a:lnTo>
                    <a:pt x="2557780" y="25400"/>
                  </a:lnTo>
                  <a:lnTo>
                    <a:pt x="1397000" y="506730"/>
                  </a:lnTo>
                  <a:lnTo>
                    <a:pt x="508000" y="1395730"/>
                  </a:lnTo>
                  <a:lnTo>
                    <a:pt x="25400" y="2559050"/>
                  </a:lnTo>
                  <a:lnTo>
                    <a:pt x="25400" y="3817620"/>
                  </a:lnTo>
                  <a:lnTo>
                    <a:pt x="506730" y="4978400"/>
                  </a:lnTo>
                  <a:lnTo>
                    <a:pt x="1395730" y="5867400"/>
                  </a:lnTo>
                  <a:lnTo>
                    <a:pt x="2559050" y="6350000"/>
                  </a:lnTo>
                  <a:close/>
                </a:path>
              </a:pathLst>
            </a:custGeom>
            <a:solidFill>
              <a:srgbClr val="DA7073"/>
            </a:solidFill>
          </p:spPr>
        </p:sp>
      </p:grpSp>
      <p:grpSp>
        <p:nvGrpSpPr>
          <p:cNvPr id="29" name="Group 29"/>
          <p:cNvGrpSpPr>
            <a:grpSpLocks noChangeAspect="1"/>
          </p:cNvGrpSpPr>
          <p:nvPr/>
        </p:nvGrpSpPr>
        <p:grpSpPr>
          <a:xfrm>
            <a:off x="6245784" y="763011"/>
            <a:ext cx="1928282" cy="1928282"/>
            <a:chOff x="0" y="0"/>
            <a:chExt cx="6375400" cy="6375400"/>
          </a:xfrm>
        </p:grpSpPr>
        <p:sp>
          <p:nvSpPr>
            <p:cNvPr id="30" name="Freeform 30"/>
            <p:cNvSpPr/>
            <p:nvPr/>
          </p:nvSpPr>
          <p:spPr>
            <a:xfrm>
              <a:off x="12700" y="12700"/>
              <a:ext cx="6350000" cy="6350000"/>
            </a:xfrm>
            <a:custGeom>
              <a:avLst/>
              <a:gdLst/>
              <a:ahLst/>
              <a:cxnLst/>
              <a:rect l="l" t="t" r="r" b="b"/>
              <a:pathLst>
                <a:path w="6350000" h="6350000">
                  <a:moveTo>
                    <a:pt x="3806190" y="0"/>
                  </a:moveTo>
                  <a:lnTo>
                    <a:pt x="2543810" y="0"/>
                  </a:lnTo>
                  <a:lnTo>
                    <a:pt x="1376680" y="483870"/>
                  </a:lnTo>
                  <a:lnTo>
                    <a:pt x="483870" y="1376680"/>
                  </a:lnTo>
                  <a:lnTo>
                    <a:pt x="0" y="2543810"/>
                  </a:lnTo>
                  <a:lnTo>
                    <a:pt x="0" y="3806190"/>
                  </a:lnTo>
                  <a:lnTo>
                    <a:pt x="483870" y="4973320"/>
                  </a:lnTo>
                  <a:lnTo>
                    <a:pt x="1376680" y="5866130"/>
                  </a:lnTo>
                  <a:lnTo>
                    <a:pt x="2543810" y="6350000"/>
                  </a:lnTo>
                  <a:lnTo>
                    <a:pt x="3806190" y="6350000"/>
                  </a:lnTo>
                  <a:lnTo>
                    <a:pt x="4973320" y="5866130"/>
                  </a:lnTo>
                  <a:lnTo>
                    <a:pt x="5866130" y="4973320"/>
                  </a:lnTo>
                  <a:lnTo>
                    <a:pt x="6350000" y="3806191"/>
                  </a:lnTo>
                  <a:lnTo>
                    <a:pt x="6350000" y="2543811"/>
                  </a:lnTo>
                  <a:lnTo>
                    <a:pt x="5866130" y="1376681"/>
                  </a:lnTo>
                  <a:lnTo>
                    <a:pt x="4973320" y="483871"/>
                  </a:lnTo>
                  <a:lnTo>
                    <a:pt x="3806190" y="0"/>
                  </a:lnTo>
                  <a:close/>
                </a:path>
              </a:pathLst>
            </a:custGeom>
            <a:blipFill>
              <a:blip r:embed="rId5"/>
              <a:stretch>
                <a:fillRect t="-20572"/>
              </a:stretch>
            </a:blipFill>
          </p:spPr>
        </p:sp>
        <p:sp>
          <p:nvSpPr>
            <p:cNvPr id="31" name="Freeform 31"/>
            <p:cNvSpPr/>
            <p:nvPr/>
          </p:nvSpPr>
          <p:spPr>
            <a:xfrm>
              <a:off x="0" y="0"/>
              <a:ext cx="6376670" cy="6375400"/>
            </a:xfrm>
            <a:custGeom>
              <a:avLst/>
              <a:gdLst/>
              <a:ahLst/>
              <a:cxnLst/>
              <a:rect l="l" t="t" r="r" b="b"/>
              <a:pathLst>
                <a:path w="6376670" h="6375400">
                  <a:moveTo>
                    <a:pt x="3821430" y="6375400"/>
                  </a:moveTo>
                  <a:lnTo>
                    <a:pt x="2552700" y="6375400"/>
                  </a:lnTo>
                  <a:lnTo>
                    <a:pt x="2550160" y="6374130"/>
                  </a:lnTo>
                  <a:lnTo>
                    <a:pt x="1380490" y="5890260"/>
                  </a:lnTo>
                  <a:lnTo>
                    <a:pt x="483870" y="4993640"/>
                  </a:lnTo>
                  <a:lnTo>
                    <a:pt x="482600" y="4991100"/>
                  </a:lnTo>
                  <a:lnTo>
                    <a:pt x="0" y="3821430"/>
                  </a:lnTo>
                  <a:lnTo>
                    <a:pt x="0" y="2552700"/>
                  </a:lnTo>
                  <a:lnTo>
                    <a:pt x="1270" y="2550160"/>
                  </a:lnTo>
                  <a:lnTo>
                    <a:pt x="485140" y="1380490"/>
                  </a:lnTo>
                  <a:lnTo>
                    <a:pt x="1381760" y="483870"/>
                  </a:lnTo>
                  <a:lnTo>
                    <a:pt x="1384300" y="482600"/>
                  </a:lnTo>
                  <a:lnTo>
                    <a:pt x="2553970" y="0"/>
                  </a:lnTo>
                  <a:lnTo>
                    <a:pt x="3822700" y="0"/>
                  </a:lnTo>
                  <a:lnTo>
                    <a:pt x="3825240" y="1270"/>
                  </a:lnTo>
                  <a:lnTo>
                    <a:pt x="4994910" y="485140"/>
                  </a:lnTo>
                  <a:lnTo>
                    <a:pt x="5891530" y="1381760"/>
                  </a:lnTo>
                  <a:lnTo>
                    <a:pt x="5892800" y="1384300"/>
                  </a:lnTo>
                  <a:lnTo>
                    <a:pt x="6376670" y="2553970"/>
                  </a:lnTo>
                  <a:lnTo>
                    <a:pt x="6376670" y="3822700"/>
                  </a:lnTo>
                  <a:lnTo>
                    <a:pt x="6375400" y="3825240"/>
                  </a:lnTo>
                  <a:lnTo>
                    <a:pt x="5891530" y="4994910"/>
                  </a:lnTo>
                  <a:lnTo>
                    <a:pt x="4994910" y="5891530"/>
                  </a:lnTo>
                  <a:lnTo>
                    <a:pt x="4992370" y="5892800"/>
                  </a:lnTo>
                  <a:lnTo>
                    <a:pt x="3821430" y="6375400"/>
                  </a:lnTo>
                  <a:close/>
                  <a:moveTo>
                    <a:pt x="2559050" y="6350000"/>
                  </a:moveTo>
                  <a:lnTo>
                    <a:pt x="3817620" y="6350000"/>
                  </a:lnTo>
                  <a:lnTo>
                    <a:pt x="4979670" y="5868670"/>
                  </a:lnTo>
                  <a:lnTo>
                    <a:pt x="5868670" y="4979670"/>
                  </a:lnTo>
                  <a:lnTo>
                    <a:pt x="6350000" y="3817620"/>
                  </a:lnTo>
                  <a:lnTo>
                    <a:pt x="6350000" y="2559050"/>
                  </a:lnTo>
                  <a:lnTo>
                    <a:pt x="5868670" y="1397000"/>
                  </a:lnTo>
                  <a:lnTo>
                    <a:pt x="4979670" y="508000"/>
                  </a:lnTo>
                  <a:lnTo>
                    <a:pt x="3816350" y="25400"/>
                  </a:lnTo>
                  <a:lnTo>
                    <a:pt x="2557780" y="25400"/>
                  </a:lnTo>
                  <a:lnTo>
                    <a:pt x="1397000" y="506730"/>
                  </a:lnTo>
                  <a:lnTo>
                    <a:pt x="508000" y="1395730"/>
                  </a:lnTo>
                  <a:lnTo>
                    <a:pt x="25400" y="2559050"/>
                  </a:lnTo>
                  <a:lnTo>
                    <a:pt x="25400" y="3817620"/>
                  </a:lnTo>
                  <a:lnTo>
                    <a:pt x="506730" y="4978400"/>
                  </a:lnTo>
                  <a:lnTo>
                    <a:pt x="1395730" y="5867400"/>
                  </a:lnTo>
                  <a:lnTo>
                    <a:pt x="2559050" y="6350000"/>
                  </a:lnTo>
                  <a:close/>
                </a:path>
              </a:pathLst>
            </a:custGeom>
            <a:solidFill>
              <a:srgbClr val="DA7073"/>
            </a:solidFill>
          </p:spPr>
        </p:sp>
      </p:grpSp>
      <p:grpSp>
        <p:nvGrpSpPr>
          <p:cNvPr id="32" name="Group 32"/>
          <p:cNvGrpSpPr>
            <a:grpSpLocks noChangeAspect="1"/>
          </p:cNvGrpSpPr>
          <p:nvPr/>
        </p:nvGrpSpPr>
        <p:grpSpPr>
          <a:xfrm>
            <a:off x="2561192" y="3515118"/>
            <a:ext cx="1928282" cy="1928282"/>
            <a:chOff x="0" y="0"/>
            <a:chExt cx="6375400" cy="6375400"/>
          </a:xfrm>
        </p:grpSpPr>
        <p:sp>
          <p:nvSpPr>
            <p:cNvPr id="33" name="Freeform 33"/>
            <p:cNvSpPr/>
            <p:nvPr/>
          </p:nvSpPr>
          <p:spPr>
            <a:xfrm>
              <a:off x="12700" y="12700"/>
              <a:ext cx="6350000" cy="6350000"/>
            </a:xfrm>
            <a:custGeom>
              <a:avLst/>
              <a:gdLst/>
              <a:ahLst/>
              <a:cxnLst/>
              <a:rect l="l" t="t" r="r" b="b"/>
              <a:pathLst>
                <a:path w="6350000" h="6350000">
                  <a:moveTo>
                    <a:pt x="3806190" y="0"/>
                  </a:moveTo>
                  <a:lnTo>
                    <a:pt x="2543810" y="0"/>
                  </a:lnTo>
                  <a:lnTo>
                    <a:pt x="1376680" y="483870"/>
                  </a:lnTo>
                  <a:lnTo>
                    <a:pt x="483870" y="1376680"/>
                  </a:lnTo>
                  <a:lnTo>
                    <a:pt x="0" y="2543810"/>
                  </a:lnTo>
                  <a:lnTo>
                    <a:pt x="0" y="3806190"/>
                  </a:lnTo>
                  <a:lnTo>
                    <a:pt x="483870" y="4973320"/>
                  </a:lnTo>
                  <a:lnTo>
                    <a:pt x="1376680" y="5866130"/>
                  </a:lnTo>
                  <a:lnTo>
                    <a:pt x="2543810" y="6350000"/>
                  </a:lnTo>
                  <a:lnTo>
                    <a:pt x="3806190" y="6350000"/>
                  </a:lnTo>
                  <a:lnTo>
                    <a:pt x="4973320" y="5866130"/>
                  </a:lnTo>
                  <a:lnTo>
                    <a:pt x="5866130" y="4973320"/>
                  </a:lnTo>
                  <a:lnTo>
                    <a:pt x="6350000" y="3806191"/>
                  </a:lnTo>
                  <a:lnTo>
                    <a:pt x="6350000" y="2543811"/>
                  </a:lnTo>
                  <a:lnTo>
                    <a:pt x="5866130" y="1376681"/>
                  </a:lnTo>
                  <a:lnTo>
                    <a:pt x="4973320" y="483871"/>
                  </a:lnTo>
                  <a:lnTo>
                    <a:pt x="3806190" y="0"/>
                  </a:lnTo>
                  <a:close/>
                </a:path>
              </a:pathLst>
            </a:custGeom>
            <a:blipFill>
              <a:blip r:embed="rId6"/>
              <a:stretch>
                <a:fillRect l="-15971" t="-27264" r="-6681" b="-145299"/>
              </a:stretch>
            </a:blipFill>
          </p:spPr>
        </p:sp>
        <p:sp>
          <p:nvSpPr>
            <p:cNvPr id="34" name="Freeform 34"/>
            <p:cNvSpPr/>
            <p:nvPr/>
          </p:nvSpPr>
          <p:spPr>
            <a:xfrm>
              <a:off x="0" y="0"/>
              <a:ext cx="6376670" cy="6375400"/>
            </a:xfrm>
            <a:custGeom>
              <a:avLst/>
              <a:gdLst/>
              <a:ahLst/>
              <a:cxnLst/>
              <a:rect l="l" t="t" r="r" b="b"/>
              <a:pathLst>
                <a:path w="6376670" h="6375400">
                  <a:moveTo>
                    <a:pt x="3821430" y="6375400"/>
                  </a:moveTo>
                  <a:lnTo>
                    <a:pt x="2552700" y="6375400"/>
                  </a:lnTo>
                  <a:lnTo>
                    <a:pt x="2550160" y="6374130"/>
                  </a:lnTo>
                  <a:lnTo>
                    <a:pt x="1380490" y="5890260"/>
                  </a:lnTo>
                  <a:lnTo>
                    <a:pt x="483870" y="4993640"/>
                  </a:lnTo>
                  <a:lnTo>
                    <a:pt x="482600" y="4991100"/>
                  </a:lnTo>
                  <a:lnTo>
                    <a:pt x="0" y="3821430"/>
                  </a:lnTo>
                  <a:lnTo>
                    <a:pt x="0" y="2552700"/>
                  </a:lnTo>
                  <a:lnTo>
                    <a:pt x="1270" y="2550160"/>
                  </a:lnTo>
                  <a:lnTo>
                    <a:pt x="485140" y="1380490"/>
                  </a:lnTo>
                  <a:lnTo>
                    <a:pt x="1381760" y="483870"/>
                  </a:lnTo>
                  <a:lnTo>
                    <a:pt x="1384300" y="482600"/>
                  </a:lnTo>
                  <a:lnTo>
                    <a:pt x="2553970" y="0"/>
                  </a:lnTo>
                  <a:lnTo>
                    <a:pt x="3822700" y="0"/>
                  </a:lnTo>
                  <a:lnTo>
                    <a:pt x="3825240" y="1270"/>
                  </a:lnTo>
                  <a:lnTo>
                    <a:pt x="4994910" y="485140"/>
                  </a:lnTo>
                  <a:lnTo>
                    <a:pt x="5891530" y="1381760"/>
                  </a:lnTo>
                  <a:lnTo>
                    <a:pt x="5892800" y="1384300"/>
                  </a:lnTo>
                  <a:lnTo>
                    <a:pt x="6376670" y="2553970"/>
                  </a:lnTo>
                  <a:lnTo>
                    <a:pt x="6376670" y="3822700"/>
                  </a:lnTo>
                  <a:lnTo>
                    <a:pt x="6375400" y="3825240"/>
                  </a:lnTo>
                  <a:lnTo>
                    <a:pt x="5891530" y="4994910"/>
                  </a:lnTo>
                  <a:lnTo>
                    <a:pt x="4994910" y="5891530"/>
                  </a:lnTo>
                  <a:lnTo>
                    <a:pt x="4992370" y="5892800"/>
                  </a:lnTo>
                  <a:lnTo>
                    <a:pt x="3821430" y="6375400"/>
                  </a:lnTo>
                  <a:close/>
                  <a:moveTo>
                    <a:pt x="2559050" y="6350000"/>
                  </a:moveTo>
                  <a:lnTo>
                    <a:pt x="3817620" y="6350000"/>
                  </a:lnTo>
                  <a:lnTo>
                    <a:pt x="4979670" y="5868670"/>
                  </a:lnTo>
                  <a:lnTo>
                    <a:pt x="5868670" y="4979670"/>
                  </a:lnTo>
                  <a:lnTo>
                    <a:pt x="6350000" y="3817620"/>
                  </a:lnTo>
                  <a:lnTo>
                    <a:pt x="6350000" y="2559050"/>
                  </a:lnTo>
                  <a:lnTo>
                    <a:pt x="5868670" y="1397000"/>
                  </a:lnTo>
                  <a:lnTo>
                    <a:pt x="4979670" y="508000"/>
                  </a:lnTo>
                  <a:lnTo>
                    <a:pt x="3816350" y="25400"/>
                  </a:lnTo>
                  <a:lnTo>
                    <a:pt x="2557780" y="25400"/>
                  </a:lnTo>
                  <a:lnTo>
                    <a:pt x="1397000" y="506730"/>
                  </a:lnTo>
                  <a:lnTo>
                    <a:pt x="508000" y="1395730"/>
                  </a:lnTo>
                  <a:lnTo>
                    <a:pt x="25400" y="2559050"/>
                  </a:lnTo>
                  <a:lnTo>
                    <a:pt x="25400" y="3817620"/>
                  </a:lnTo>
                  <a:lnTo>
                    <a:pt x="506730" y="4978400"/>
                  </a:lnTo>
                  <a:lnTo>
                    <a:pt x="1395730" y="5867400"/>
                  </a:lnTo>
                  <a:lnTo>
                    <a:pt x="2559050" y="6350000"/>
                  </a:lnTo>
                  <a:close/>
                </a:path>
              </a:pathLst>
            </a:custGeom>
            <a:solidFill>
              <a:srgbClr val="DA7073"/>
            </a:solidFill>
          </p:spPr>
        </p:sp>
      </p:grpSp>
      <p:grpSp>
        <p:nvGrpSpPr>
          <p:cNvPr id="35" name="Group 35"/>
          <p:cNvGrpSpPr>
            <a:grpSpLocks noChangeAspect="1"/>
          </p:cNvGrpSpPr>
          <p:nvPr/>
        </p:nvGrpSpPr>
        <p:grpSpPr>
          <a:xfrm>
            <a:off x="5059654" y="3515118"/>
            <a:ext cx="1928282" cy="1928282"/>
            <a:chOff x="0" y="0"/>
            <a:chExt cx="6375400" cy="6375400"/>
          </a:xfrm>
        </p:grpSpPr>
        <p:sp>
          <p:nvSpPr>
            <p:cNvPr id="36" name="Freeform 36"/>
            <p:cNvSpPr/>
            <p:nvPr/>
          </p:nvSpPr>
          <p:spPr>
            <a:xfrm>
              <a:off x="12700" y="12700"/>
              <a:ext cx="6350000" cy="6350000"/>
            </a:xfrm>
            <a:custGeom>
              <a:avLst/>
              <a:gdLst/>
              <a:ahLst/>
              <a:cxnLst/>
              <a:rect l="l" t="t" r="r" b="b"/>
              <a:pathLst>
                <a:path w="6350000" h="6350000">
                  <a:moveTo>
                    <a:pt x="3806190" y="0"/>
                  </a:moveTo>
                  <a:lnTo>
                    <a:pt x="2543810" y="0"/>
                  </a:lnTo>
                  <a:lnTo>
                    <a:pt x="1376680" y="483870"/>
                  </a:lnTo>
                  <a:lnTo>
                    <a:pt x="483870" y="1376680"/>
                  </a:lnTo>
                  <a:lnTo>
                    <a:pt x="0" y="2543810"/>
                  </a:lnTo>
                  <a:lnTo>
                    <a:pt x="0" y="3806190"/>
                  </a:lnTo>
                  <a:lnTo>
                    <a:pt x="483870" y="4973320"/>
                  </a:lnTo>
                  <a:lnTo>
                    <a:pt x="1376680" y="5866130"/>
                  </a:lnTo>
                  <a:lnTo>
                    <a:pt x="2543810" y="6350000"/>
                  </a:lnTo>
                  <a:lnTo>
                    <a:pt x="3806190" y="6350000"/>
                  </a:lnTo>
                  <a:lnTo>
                    <a:pt x="4973320" y="5866130"/>
                  </a:lnTo>
                  <a:lnTo>
                    <a:pt x="5866130" y="4973320"/>
                  </a:lnTo>
                  <a:lnTo>
                    <a:pt x="6350000" y="3806191"/>
                  </a:lnTo>
                  <a:lnTo>
                    <a:pt x="6350000" y="2543811"/>
                  </a:lnTo>
                  <a:lnTo>
                    <a:pt x="5866130" y="1376681"/>
                  </a:lnTo>
                  <a:lnTo>
                    <a:pt x="4973320" y="483871"/>
                  </a:lnTo>
                  <a:lnTo>
                    <a:pt x="3806190" y="0"/>
                  </a:lnTo>
                  <a:close/>
                </a:path>
              </a:pathLst>
            </a:custGeom>
            <a:blipFill>
              <a:blip r:embed="rId7"/>
              <a:stretch>
                <a:fillRect l="-104232" t="-32739" r="-17372" b="-88865"/>
              </a:stretch>
            </a:blipFill>
          </p:spPr>
        </p:sp>
        <p:sp>
          <p:nvSpPr>
            <p:cNvPr id="37" name="Freeform 37"/>
            <p:cNvSpPr/>
            <p:nvPr/>
          </p:nvSpPr>
          <p:spPr>
            <a:xfrm>
              <a:off x="0" y="0"/>
              <a:ext cx="6376670" cy="6375400"/>
            </a:xfrm>
            <a:custGeom>
              <a:avLst/>
              <a:gdLst/>
              <a:ahLst/>
              <a:cxnLst/>
              <a:rect l="l" t="t" r="r" b="b"/>
              <a:pathLst>
                <a:path w="6376670" h="6375400">
                  <a:moveTo>
                    <a:pt x="3821430" y="6375400"/>
                  </a:moveTo>
                  <a:lnTo>
                    <a:pt x="2552700" y="6375400"/>
                  </a:lnTo>
                  <a:lnTo>
                    <a:pt x="2550160" y="6374130"/>
                  </a:lnTo>
                  <a:lnTo>
                    <a:pt x="1380490" y="5890260"/>
                  </a:lnTo>
                  <a:lnTo>
                    <a:pt x="483870" y="4993640"/>
                  </a:lnTo>
                  <a:lnTo>
                    <a:pt x="482600" y="4991100"/>
                  </a:lnTo>
                  <a:lnTo>
                    <a:pt x="0" y="3821430"/>
                  </a:lnTo>
                  <a:lnTo>
                    <a:pt x="0" y="2552700"/>
                  </a:lnTo>
                  <a:lnTo>
                    <a:pt x="1270" y="2550160"/>
                  </a:lnTo>
                  <a:lnTo>
                    <a:pt x="485140" y="1380490"/>
                  </a:lnTo>
                  <a:lnTo>
                    <a:pt x="1381760" y="483870"/>
                  </a:lnTo>
                  <a:lnTo>
                    <a:pt x="1384300" y="482600"/>
                  </a:lnTo>
                  <a:lnTo>
                    <a:pt x="2553970" y="0"/>
                  </a:lnTo>
                  <a:lnTo>
                    <a:pt x="3822700" y="0"/>
                  </a:lnTo>
                  <a:lnTo>
                    <a:pt x="3825240" y="1270"/>
                  </a:lnTo>
                  <a:lnTo>
                    <a:pt x="4994910" y="485140"/>
                  </a:lnTo>
                  <a:lnTo>
                    <a:pt x="5891530" y="1381760"/>
                  </a:lnTo>
                  <a:lnTo>
                    <a:pt x="5892800" y="1384300"/>
                  </a:lnTo>
                  <a:lnTo>
                    <a:pt x="6376670" y="2553970"/>
                  </a:lnTo>
                  <a:lnTo>
                    <a:pt x="6376670" y="3822700"/>
                  </a:lnTo>
                  <a:lnTo>
                    <a:pt x="6375400" y="3825240"/>
                  </a:lnTo>
                  <a:lnTo>
                    <a:pt x="5891530" y="4994910"/>
                  </a:lnTo>
                  <a:lnTo>
                    <a:pt x="4994910" y="5891530"/>
                  </a:lnTo>
                  <a:lnTo>
                    <a:pt x="4992370" y="5892800"/>
                  </a:lnTo>
                  <a:lnTo>
                    <a:pt x="3821430" y="6375400"/>
                  </a:lnTo>
                  <a:close/>
                  <a:moveTo>
                    <a:pt x="2559050" y="6350000"/>
                  </a:moveTo>
                  <a:lnTo>
                    <a:pt x="3817620" y="6350000"/>
                  </a:lnTo>
                  <a:lnTo>
                    <a:pt x="4979670" y="5868670"/>
                  </a:lnTo>
                  <a:lnTo>
                    <a:pt x="5868670" y="4979670"/>
                  </a:lnTo>
                  <a:lnTo>
                    <a:pt x="6350000" y="3817620"/>
                  </a:lnTo>
                  <a:lnTo>
                    <a:pt x="6350000" y="2559050"/>
                  </a:lnTo>
                  <a:lnTo>
                    <a:pt x="5868670" y="1397000"/>
                  </a:lnTo>
                  <a:lnTo>
                    <a:pt x="4979670" y="508000"/>
                  </a:lnTo>
                  <a:lnTo>
                    <a:pt x="3816350" y="25400"/>
                  </a:lnTo>
                  <a:lnTo>
                    <a:pt x="2557780" y="25400"/>
                  </a:lnTo>
                  <a:lnTo>
                    <a:pt x="1397000" y="506730"/>
                  </a:lnTo>
                  <a:lnTo>
                    <a:pt x="508000" y="1395730"/>
                  </a:lnTo>
                  <a:lnTo>
                    <a:pt x="25400" y="2559050"/>
                  </a:lnTo>
                  <a:lnTo>
                    <a:pt x="25400" y="3817620"/>
                  </a:lnTo>
                  <a:lnTo>
                    <a:pt x="506730" y="4978400"/>
                  </a:lnTo>
                  <a:lnTo>
                    <a:pt x="1395730" y="5867400"/>
                  </a:lnTo>
                  <a:lnTo>
                    <a:pt x="2559050" y="6350000"/>
                  </a:lnTo>
                  <a:close/>
                </a:path>
              </a:pathLst>
            </a:custGeom>
            <a:solidFill>
              <a:srgbClr val="DA7073"/>
            </a:solidFill>
          </p:spPr>
        </p:sp>
      </p:grpSp>
      <p:sp>
        <p:nvSpPr>
          <p:cNvPr id="38" name="TextBox 38"/>
          <p:cNvSpPr txBox="1"/>
          <p:nvPr/>
        </p:nvSpPr>
        <p:spPr>
          <a:xfrm>
            <a:off x="2561192" y="41017"/>
            <a:ext cx="4426744" cy="721994"/>
          </a:xfrm>
          <a:prstGeom prst="rect">
            <a:avLst/>
          </a:prstGeom>
        </p:spPr>
        <p:txBody>
          <a:bodyPr lIns="0" tIns="0" rIns="0" bIns="0" rtlCol="0" anchor="t">
            <a:spAutoFit/>
          </a:bodyPr>
          <a:lstStyle/>
          <a:p>
            <a:pPr algn="ctr">
              <a:lnSpc>
                <a:spcPts val="5880"/>
              </a:lnSpc>
            </a:pPr>
            <a:r>
              <a:rPr lang="en-US" sz="4200">
                <a:solidFill>
                  <a:srgbClr val="2B4743"/>
                </a:solidFill>
                <a:latin typeface="League Spartan"/>
                <a:ea typeface="League Spartan"/>
                <a:cs typeface="League Spartan"/>
                <a:sym typeface="League Spartan"/>
              </a:rPr>
              <a:t>Team Members:</a:t>
            </a:r>
          </a:p>
        </p:txBody>
      </p:sp>
      <p:sp>
        <p:nvSpPr>
          <p:cNvPr id="39" name="TextBox 39"/>
          <p:cNvSpPr txBox="1"/>
          <p:nvPr/>
        </p:nvSpPr>
        <p:spPr>
          <a:xfrm>
            <a:off x="1377402" y="2800559"/>
            <a:ext cx="1831062" cy="678180"/>
          </a:xfrm>
          <a:prstGeom prst="rect">
            <a:avLst/>
          </a:prstGeom>
        </p:spPr>
        <p:txBody>
          <a:bodyPr lIns="0" tIns="0" rIns="0" bIns="0" rtlCol="0" anchor="t">
            <a:spAutoFit/>
          </a:bodyPr>
          <a:lstStyle/>
          <a:p>
            <a:pPr algn="ctr">
              <a:lnSpc>
                <a:spcPts val="1860"/>
              </a:lnSpc>
            </a:pPr>
            <a:r>
              <a:rPr lang="en-US" sz="1500">
                <a:solidFill>
                  <a:srgbClr val="2B4743"/>
                </a:solidFill>
                <a:latin typeface="Canva Sans Bold"/>
                <a:ea typeface="Canva Sans Bold"/>
                <a:cs typeface="Canva Sans Bold"/>
                <a:sym typeface="Canva Sans Bold"/>
              </a:rPr>
              <a:t>Jayant Golcha</a:t>
            </a:r>
          </a:p>
          <a:p>
            <a:pPr algn="ctr">
              <a:lnSpc>
                <a:spcPts val="1860"/>
              </a:lnSpc>
            </a:pPr>
            <a:r>
              <a:rPr lang="en-US" sz="1500">
                <a:solidFill>
                  <a:srgbClr val="2B4743"/>
                </a:solidFill>
                <a:latin typeface="Canva Sans Bold"/>
                <a:ea typeface="Canva Sans Bold"/>
                <a:cs typeface="Canva Sans Bold"/>
                <a:sym typeface="Canva Sans Bold"/>
              </a:rPr>
              <a:t>Team Lead</a:t>
            </a:r>
          </a:p>
          <a:p>
            <a:pPr algn="ctr">
              <a:lnSpc>
                <a:spcPts val="1860"/>
              </a:lnSpc>
            </a:pPr>
            <a:r>
              <a:rPr lang="en-US" sz="1500">
                <a:solidFill>
                  <a:srgbClr val="2B4743"/>
                </a:solidFill>
                <a:latin typeface="Canva Sans Bold"/>
                <a:ea typeface="Canva Sans Bold"/>
                <a:cs typeface="Canva Sans Bold"/>
                <a:sym typeface="Canva Sans Bold"/>
              </a:rPr>
              <a:t>Concept Note Build</a:t>
            </a:r>
          </a:p>
        </p:txBody>
      </p:sp>
      <p:sp>
        <p:nvSpPr>
          <p:cNvPr id="40" name="TextBox 40"/>
          <p:cNvSpPr txBox="1"/>
          <p:nvPr/>
        </p:nvSpPr>
        <p:spPr>
          <a:xfrm>
            <a:off x="4086071" y="2865681"/>
            <a:ext cx="1389340" cy="523875"/>
          </a:xfrm>
          <a:prstGeom prst="rect">
            <a:avLst/>
          </a:prstGeom>
        </p:spPr>
        <p:txBody>
          <a:bodyPr lIns="0" tIns="0" rIns="0" bIns="0" rtlCol="0" anchor="t">
            <a:spAutoFit/>
          </a:bodyPr>
          <a:lstStyle/>
          <a:p>
            <a:pPr algn="ctr">
              <a:lnSpc>
                <a:spcPts val="2100"/>
              </a:lnSpc>
            </a:pPr>
            <a:r>
              <a:rPr lang="en-US" sz="1500" dirty="0">
                <a:solidFill>
                  <a:srgbClr val="2B4743"/>
                </a:solidFill>
                <a:latin typeface="Canva Sans Bold"/>
                <a:ea typeface="Canva Sans Bold"/>
                <a:cs typeface="Canva Sans Bold"/>
                <a:sym typeface="Canva Sans Bold"/>
              </a:rPr>
              <a:t>Nilesh Tamboli</a:t>
            </a:r>
          </a:p>
          <a:p>
            <a:pPr algn="ctr">
              <a:lnSpc>
                <a:spcPts val="2100"/>
              </a:lnSpc>
            </a:pPr>
            <a:r>
              <a:rPr lang="en-US" sz="1500" dirty="0">
                <a:solidFill>
                  <a:srgbClr val="2B4743"/>
                </a:solidFill>
                <a:latin typeface="Canva Sans Bold"/>
                <a:ea typeface="Canva Sans Bold"/>
                <a:cs typeface="Canva Sans Bold"/>
                <a:sym typeface="Canva Sans Bold"/>
              </a:rPr>
              <a:t>Code Builder</a:t>
            </a:r>
          </a:p>
        </p:txBody>
      </p:sp>
      <p:sp>
        <p:nvSpPr>
          <p:cNvPr id="41" name="TextBox 41"/>
          <p:cNvSpPr txBox="1"/>
          <p:nvPr/>
        </p:nvSpPr>
        <p:spPr>
          <a:xfrm>
            <a:off x="6495193" y="2771984"/>
            <a:ext cx="1429464" cy="523875"/>
          </a:xfrm>
          <a:prstGeom prst="rect">
            <a:avLst/>
          </a:prstGeom>
        </p:spPr>
        <p:txBody>
          <a:bodyPr lIns="0" tIns="0" rIns="0" bIns="0" rtlCol="0" anchor="t">
            <a:spAutoFit/>
          </a:bodyPr>
          <a:lstStyle/>
          <a:p>
            <a:pPr algn="ctr">
              <a:lnSpc>
                <a:spcPts val="2100"/>
              </a:lnSpc>
            </a:pPr>
            <a:r>
              <a:rPr lang="en-US" sz="1500">
                <a:solidFill>
                  <a:srgbClr val="2B4743"/>
                </a:solidFill>
                <a:latin typeface="Canva Sans Bold"/>
                <a:ea typeface="Canva Sans Bold"/>
                <a:cs typeface="Canva Sans Bold"/>
                <a:sym typeface="Canva Sans Bold"/>
              </a:rPr>
              <a:t>Chetan Sharma</a:t>
            </a:r>
          </a:p>
          <a:p>
            <a:pPr algn="ctr">
              <a:lnSpc>
                <a:spcPts val="2100"/>
              </a:lnSpc>
            </a:pPr>
            <a:r>
              <a:rPr lang="en-US" sz="1500">
                <a:solidFill>
                  <a:srgbClr val="2B4743"/>
                </a:solidFill>
                <a:latin typeface="Canva Sans Bold"/>
                <a:ea typeface="Canva Sans Bold"/>
                <a:cs typeface="Canva Sans Bold"/>
                <a:sym typeface="Canva Sans Bold"/>
              </a:rPr>
              <a:t>Presentation</a:t>
            </a:r>
          </a:p>
        </p:txBody>
      </p:sp>
      <p:sp>
        <p:nvSpPr>
          <p:cNvPr id="42" name="TextBox 42"/>
          <p:cNvSpPr txBox="1"/>
          <p:nvPr/>
        </p:nvSpPr>
        <p:spPr>
          <a:xfrm>
            <a:off x="2625866" y="5501765"/>
            <a:ext cx="1580555" cy="523875"/>
          </a:xfrm>
          <a:prstGeom prst="rect">
            <a:avLst/>
          </a:prstGeom>
        </p:spPr>
        <p:txBody>
          <a:bodyPr lIns="0" tIns="0" rIns="0" bIns="0" rtlCol="0" anchor="t">
            <a:spAutoFit/>
          </a:bodyPr>
          <a:lstStyle/>
          <a:p>
            <a:pPr algn="ctr">
              <a:lnSpc>
                <a:spcPts val="2100"/>
              </a:lnSpc>
            </a:pPr>
            <a:r>
              <a:rPr lang="en-US" sz="1500">
                <a:solidFill>
                  <a:srgbClr val="2B4743"/>
                </a:solidFill>
                <a:latin typeface="Canva Sans Bold"/>
                <a:ea typeface="Canva Sans Bold"/>
                <a:cs typeface="Canva Sans Bold"/>
                <a:sym typeface="Canva Sans Bold"/>
              </a:rPr>
              <a:t>Arabaj Hashmee</a:t>
            </a:r>
          </a:p>
          <a:p>
            <a:pPr algn="ctr">
              <a:lnSpc>
                <a:spcPts val="2100"/>
              </a:lnSpc>
            </a:pPr>
            <a:r>
              <a:rPr lang="en-US" sz="1500">
                <a:solidFill>
                  <a:srgbClr val="2B4743"/>
                </a:solidFill>
                <a:latin typeface="Canva Sans Bold"/>
                <a:ea typeface="Canva Sans Bold"/>
                <a:cs typeface="Canva Sans Bold"/>
                <a:sym typeface="Canva Sans Bold"/>
              </a:rPr>
              <a:t>Project Research</a:t>
            </a:r>
          </a:p>
        </p:txBody>
      </p:sp>
      <p:sp>
        <p:nvSpPr>
          <p:cNvPr id="43" name="TextBox 43"/>
          <p:cNvSpPr txBox="1"/>
          <p:nvPr/>
        </p:nvSpPr>
        <p:spPr>
          <a:xfrm>
            <a:off x="5280992" y="5501765"/>
            <a:ext cx="1389936" cy="523875"/>
          </a:xfrm>
          <a:prstGeom prst="rect">
            <a:avLst/>
          </a:prstGeom>
        </p:spPr>
        <p:txBody>
          <a:bodyPr lIns="0" tIns="0" rIns="0" bIns="0" rtlCol="0" anchor="t">
            <a:spAutoFit/>
          </a:bodyPr>
          <a:lstStyle/>
          <a:p>
            <a:pPr algn="ctr">
              <a:lnSpc>
                <a:spcPts val="2100"/>
              </a:lnSpc>
            </a:pPr>
            <a:r>
              <a:rPr lang="en-US" sz="1500">
                <a:solidFill>
                  <a:srgbClr val="2B4743"/>
                </a:solidFill>
                <a:latin typeface="Canva Sans Bold"/>
                <a:ea typeface="Canva Sans Bold"/>
                <a:cs typeface="Canva Sans Bold"/>
                <a:sym typeface="Canva Sans Bold"/>
              </a:rPr>
              <a:t>Anil Sharma</a:t>
            </a:r>
          </a:p>
          <a:p>
            <a:pPr algn="ctr">
              <a:lnSpc>
                <a:spcPts val="2100"/>
              </a:lnSpc>
            </a:pPr>
            <a:r>
              <a:rPr lang="en-US" sz="1500">
                <a:solidFill>
                  <a:srgbClr val="2B4743"/>
                </a:solidFill>
                <a:latin typeface="Canva Sans Bold"/>
                <a:ea typeface="Canva Sans Bold"/>
                <a:cs typeface="Canva Sans Bold"/>
                <a:sym typeface="Canva Sans Bold"/>
              </a:rPr>
              <a:t>Code Reviewer</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EDEEB"/>
        </a:solidFill>
        <a:effectLst/>
      </p:bgPr>
    </p:bg>
    <p:spTree>
      <p:nvGrpSpPr>
        <p:cNvPr id="1" name=""/>
        <p:cNvGrpSpPr/>
        <p:nvPr/>
      </p:nvGrpSpPr>
      <p:grpSpPr>
        <a:xfrm>
          <a:off x="0" y="0"/>
          <a:ext cx="0" cy="0"/>
          <a:chOff x="0" y="0"/>
          <a:chExt cx="0" cy="0"/>
        </a:xfrm>
      </p:grpSpPr>
      <p:sp>
        <p:nvSpPr>
          <p:cNvPr id="2" name="AutoShape 2"/>
          <p:cNvSpPr/>
          <p:nvPr/>
        </p:nvSpPr>
        <p:spPr>
          <a:xfrm rot="-1825605">
            <a:off x="5246115" y="5299707"/>
            <a:ext cx="5106246" cy="0"/>
          </a:xfrm>
          <a:prstGeom prst="line">
            <a:avLst/>
          </a:prstGeom>
          <a:ln w="9525" cap="rnd">
            <a:solidFill>
              <a:srgbClr val="CEDEEB"/>
            </a:solidFill>
            <a:prstDash val="solid"/>
            <a:headEnd type="none" w="sm" len="sm"/>
            <a:tailEnd type="none" w="sm" len="sm"/>
          </a:ln>
        </p:spPr>
      </p:sp>
      <p:sp>
        <p:nvSpPr>
          <p:cNvPr id="3" name="AutoShape 3"/>
          <p:cNvSpPr/>
          <p:nvPr/>
        </p:nvSpPr>
        <p:spPr>
          <a:xfrm rot="4710223">
            <a:off x="4990255" y="3294062"/>
            <a:ext cx="6732342" cy="0"/>
          </a:xfrm>
          <a:prstGeom prst="line">
            <a:avLst/>
          </a:prstGeom>
          <a:ln w="9525" cap="rnd">
            <a:solidFill>
              <a:srgbClr val="CEDEEB"/>
            </a:solidFill>
            <a:prstDash val="solid"/>
            <a:headEnd type="none" w="sm" len="sm"/>
            <a:tailEnd type="none" w="sm" len="sm"/>
          </a:ln>
        </p:spPr>
      </p:sp>
      <p:grpSp>
        <p:nvGrpSpPr>
          <p:cNvPr id="4" name="Group 4"/>
          <p:cNvGrpSpPr/>
          <p:nvPr/>
        </p:nvGrpSpPr>
        <p:grpSpPr>
          <a:xfrm>
            <a:off x="7526047" y="1"/>
            <a:ext cx="2478262" cy="6596258"/>
            <a:chOff x="0" y="0"/>
            <a:chExt cx="3304349" cy="8795011"/>
          </a:xfrm>
        </p:grpSpPr>
        <p:sp>
          <p:nvSpPr>
            <p:cNvPr id="5" name="Freeform 5"/>
            <p:cNvSpPr/>
            <p:nvPr/>
          </p:nvSpPr>
          <p:spPr>
            <a:xfrm>
              <a:off x="0" y="0"/>
              <a:ext cx="3307842" cy="8795003"/>
            </a:xfrm>
            <a:custGeom>
              <a:avLst/>
              <a:gdLst/>
              <a:ahLst/>
              <a:cxnLst/>
              <a:rect l="l" t="t" r="r" b="b"/>
              <a:pathLst>
                <a:path w="3307842" h="8795003">
                  <a:moveTo>
                    <a:pt x="2946273" y="0"/>
                  </a:moveTo>
                  <a:lnTo>
                    <a:pt x="0" y="8784209"/>
                  </a:lnTo>
                  <a:lnTo>
                    <a:pt x="3303778" y="8795003"/>
                  </a:lnTo>
                  <a:cubicBezTo>
                    <a:pt x="3307842" y="5866892"/>
                    <a:pt x="3287395" y="2938907"/>
                    <a:pt x="3291459" y="10795"/>
                  </a:cubicBezTo>
                  <a:lnTo>
                    <a:pt x="2946273" y="0"/>
                  </a:lnTo>
                  <a:close/>
                </a:path>
              </a:pathLst>
            </a:custGeom>
            <a:solidFill>
              <a:srgbClr val="DDA83F">
                <a:alpha val="29804"/>
              </a:srgbClr>
            </a:solidFill>
          </p:spPr>
        </p:sp>
      </p:grpSp>
      <p:grpSp>
        <p:nvGrpSpPr>
          <p:cNvPr id="6" name="Group 6"/>
          <p:cNvGrpSpPr/>
          <p:nvPr/>
        </p:nvGrpSpPr>
        <p:grpSpPr>
          <a:xfrm>
            <a:off x="7868133" y="-8134"/>
            <a:ext cx="2127403" cy="6596259"/>
            <a:chOff x="0" y="0"/>
            <a:chExt cx="2836538" cy="8795012"/>
          </a:xfrm>
        </p:grpSpPr>
        <p:sp>
          <p:nvSpPr>
            <p:cNvPr id="7" name="Freeform 7"/>
            <p:cNvSpPr/>
            <p:nvPr/>
          </p:nvSpPr>
          <p:spPr>
            <a:xfrm>
              <a:off x="0" y="0"/>
              <a:ext cx="2839466" cy="8795004"/>
            </a:xfrm>
            <a:custGeom>
              <a:avLst/>
              <a:gdLst/>
              <a:ahLst/>
              <a:cxnLst/>
              <a:rect l="l" t="t" r="r" b="b"/>
              <a:pathLst>
                <a:path w="2839466" h="8795004">
                  <a:moveTo>
                    <a:pt x="0" y="0"/>
                  </a:moveTo>
                  <a:lnTo>
                    <a:pt x="1750568" y="8795004"/>
                  </a:lnTo>
                  <a:lnTo>
                    <a:pt x="2835402" y="8795004"/>
                  </a:lnTo>
                  <a:cubicBezTo>
                    <a:pt x="2831338" y="5863336"/>
                    <a:pt x="2839466" y="2931668"/>
                    <a:pt x="2835402" y="0"/>
                  </a:cubicBezTo>
                  <a:lnTo>
                    <a:pt x="0" y="0"/>
                  </a:lnTo>
                  <a:close/>
                </a:path>
              </a:pathLst>
            </a:custGeom>
            <a:solidFill>
              <a:srgbClr val="DDA83F">
                <a:alpha val="19608"/>
              </a:srgbClr>
            </a:solidFill>
          </p:spPr>
        </p:sp>
      </p:grpSp>
      <p:grpSp>
        <p:nvGrpSpPr>
          <p:cNvPr id="8" name="Group 8"/>
          <p:cNvGrpSpPr/>
          <p:nvPr/>
        </p:nvGrpSpPr>
        <p:grpSpPr>
          <a:xfrm>
            <a:off x="9059103" y="-8134"/>
            <a:ext cx="936435" cy="6596259"/>
            <a:chOff x="0" y="0"/>
            <a:chExt cx="1248580" cy="8795012"/>
          </a:xfrm>
        </p:grpSpPr>
        <p:sp>
          <p:nvSpPr>
            <p:cNvPr id="9" name="Freeform 9"/>
            <p:cNvSpPr/>
            <p:nvPr/>
          </p:nvSpPr>
          <p:spPr>
            <a:xfrm>
              <a:off x="0" y="0"/>
              <a:ext cx="1248537" cy="8795004"/>
            </a:xfrm>
            <a:custGeom>
              <a:avLst/>
              <a:gdLst/>
              <a:ahLst/>
              <a:cxnLst/>
              <a:rect l="l" t="t" r="r" b="b"/>
              <a:pathLst>
                <a:path w="1248537" h="8795004">
                  <a:moveTo>
                    <a:pt x="985774" y="0"/>
                  </a:moveTo>
                  <a:lnTo>
                    <a:pt x="0" y="8795004"/>
                  </a:lnTo>
                  <a:lnTo>
                    <a:pt x="1248537" y="8795004"/>
                  </a:lnTo>
                  <a:cubicBezTo>
                    <a:pt x="1245870" y="5863336"/>
                    <a:pt x="1243076" y="2931668"/>
                    <a:pt x="1240409" y="0"/>
                  </a:cubicBezTo>
                  <a:lnTo>
                    <a:pt x="985774" y="0"/>
                  </a:lnTo>
                  <a:close/>
                </a:path>
              </a:pathLst>
            </a:custGeom>
            <a:solidFill>
              <a:srgbClr val="2B4743">
                <a:alpha val="69804"/>
              </a:srgbClr>
            </a:solidFill>
          </p:spPr>
        </p:sp>
      </p:grpSp>
      <p:grpSp>
        <p:nvGrpSpPr>
          <p:cNvPr id="10" name="Group 10"/>
          <p:cNvGrpSpPr/>
          <p:nvPr/>
        </p:nvGrpSpPr>
        <p:grpSpPr>
          <a:xfrm>
            <a:off x="8820449" y="-8135"/>
            <a:ext cx="1164928" cy="6596259"/>
            <a:chOff x="0" y="0"/>
            <a:chExt cx="1553237" cy="8795012"/>
          </a:xfrm>
        </p:grpSpPr>
        <p:sp>
          <p:nvSpPr>
            <p:cNvPr id="11" name="Freeform 11"/>
            <p:cNvSpPr/>
            <p:nvPr/>
          </p:nvSpPr>
          <p:spPr>
            <a:xfrm>
              <a:off x="0" y="0"/>
              <a:ext cx="1556385" cy="8795004"/>
            </a:xfrm>
            <a:custGeom>
              <a:avLst/>
              <a:gdLst/>
              <a:ahLst/>
              <a:cxnLst/>
              <a:rect l="l" t="t" r="r" b="b"/>
              <a:pathLst>
                <a:path w="1556385" h="8795004">
                  <a:moveTo>
                    <a:pt x="0" y="0"/>
                  </a:moveTo>
                  <a:lnTo>
                    <a:pt x="1366647" y="8795004"/>
                  </a:lnTo>
                  <a:lnTo>
                    <a:pt x="1552956" y="8795004"/>
                  </a:lnTo>
                  <a:cubicBezTo>
                    <a:pt x="1556385" y="5859780"/>
                    <a:pt x="1528826" y="2935224"/>
                    <a:pt x="1532255" y="0"/>
                  </a:cubicBezTo>
                  <a:lnTo>
                    <a:pt x="0" y="0"/>
                  </a:lnTo>
                  <a:close/>
                </a:path>
              </a:pathLst>
            </a:custGeom>
            <a:solidFill>
              <a:srgbClr val="DDA83F">
                <a:alpha val="64706"/>
              </a:srgbClr>
            </a:solidFill>
          </p:spPr>
        </p:sp>
      </p:grpSp>
      <p:grpSp>
        <p:nvGrpSpPr>
          <p:cNvPr id="12" name="Group 12"/>
          <p:cNvGrpSpPr/>
          <p:nvPr/>
        </p:nvGrpSpPr>
        <p:grpSpPr>
          <a:xfrm>
            <a:off x="8801957" y="4701156"/>
            <a:ext cx="1194757" cy="1886970"/>
            <a:chOff x="0" y="0"/>
            <a:chExt cx="1593009" cy="2515959"/>
          </a:xfrm>
        </p:grpSpPr>
        <p:sp>
          <p:nvSpPr>
            <p:cNvPr id="13" name="Freeform 13"/>
            <p:cNvSpPr/>
            <p:nvPr/>
          </p:nvSpPr>
          <p:spPr>
            <a:xfrm>
              <a:off x="0" y="0"/>
              <a:ext cx="1592961" cy="2515997"/>
            </a:xfrm>
            <a:custGeom>
              <a:avLst/>
              <a:gdLst/>
              <a:ahLst/>
              <a:cxnLst/>
              <a:rect l="l" t="t" r="r" b="b"/>
              <a:pathLst>
                <a:path w="1592961" h="2515997">
                  <a:moveTo>
                    <a:pt x="0" y="2515997"/>
                  </a:moveTo>
                  <a:lnTo>
                    <a:pt x="1585595" y="0"/>
                  </a:lnTo>
                  <a:cubicBezTo>
                    <a:pt x="1588008" y="836422"/>
                    <a:pt x="1590548" y="1672971"/>
                    <a:pt x="1592961" y="2509393"/>
                  </a:cubicBezTo>
                  <a:lnTo>
                    <a:pt x="0" y="2515997"/>
                  </a:lnTo>
                  <a:close/>
                </a:path>
              </a:pathLst>
            </a:custGeom>
            <a:solidFill>
              <a:srgbClr val="DDA83F">
                <a:alpha val="80000"/>
              </a:srgbClr>
            </a:solidFill>
          </p:spPr>
        </p:sp>
      </p:grpSp>
      <p:sp>
        <p:nvSpPr>
          <p:cNvPr id="14" name="Freeform 14"/>
          <p:cNvSpPr/>
          <p:nvPr/>
        </p:nvSpPr>
        <p:spPr>
          <a:xfrm>
            <a:off x="1282685" y="1199290"/>
            <a:ext cx="6664868" cy="1803435"/>
          </a:xfrm>
          <a:custGeom>
            <a:avLst/>
            <a:gdLst/>
            <a:ahLst/>
            <a:cxnLst/>
            <a:rect l="l" t="t" r="r" b="b"/>
            <a:pathLst>
              <a:path w="6664868" h="1803435">
                <a:moveTo>
                  <a:pt x="0" y="0"/>
                </a:moveTo>
                <a:lnTo>
                  <a:pt x="6664868" y="0"/>
                </a:lnTo>
                <a:lnTo>
                  <a:pt x="6664868" y="1803435"/>
                </a:lnTo>
                <a:lnTo>
                  <a:pt x="0" y="1803435"/>
                </a:lnTo>
                <a:lnTo>
                  <a:pt x="0" y="0"/>
                </a:lnTo>
                <a:close/>
              </a:path>
            </a:pathLst>
          </a:custGeom>
          <a:blipFill>
            <a:blip r:embed="rId3"/>
            <a:stretch>
              <a:fillRect/>
            </a:stretch>
          </a:blipFill>
        </p:spPr>
      </p:sp>
      <p:sp>
        <p:nvSpPr>
          <p:cNvPr id="15" name="Freeform 15"/>
          <p:cNvSpPr/>
          <p:nvPr/>
        </p:nvSpPr>
        <p:spPr>
          <a:xfrm>
            <a:off x="658177" y="3746039"/>
            <a:ext cx="7913883" cy="1898602"/>
          </a:xfrm>
          <a:custGeom>
            <a:avLst/>
            <a:gdLst/>
            <a:ahLst/>
            <a:cxnLst/>
            <a:rect l="l" t="t" r="r" b="b"/>
            <a:pathLst>
              <a:path w="7913883" h="1898602">
                <a:moveTo>
                  <a:pt x="0" y="0"/>
                </a:moveTo>
                <a:lnTo>
                  <a:pt x="7913883" y="0"/>
                </a:lnTo>
                <a:lnTo>
                  <a:pt x="7913883" y="1898601"/>
                </a:lnTo>
                <a:lnTo>
                  <a:pt x="0" y="1898601"/>
                </a:lnTo>
                <a:lnTo>
                  <a:pt x="0" y="0"/>
                </a:lnTo>
                <a:close/>
              </a:path>
            </a:pathLst>
          </a:custGeom>
          <a:blipFill>
            <a:blip r:embed="rId4"/>
            <a:stretch>
              <a:fillRect/>
            </a:stretch>
          </a:blipFill>
        </p:spPr>
      </p:sp>
      <p:sp>
        <p:nvSpPr>
          <p:cNvPr id="16" name="TextBox 16"/>
          <p:cNvSpPr txBox="1"/>
          <p:nvPr/>
        </p:nvSpPr>
        <p:spPr>
          <a:xfrm>
            <a:off x="243708" y="296227"/>
            <a:ext cx="7913883" cy="714375"/>
          </a:xfrm>
          <a:prstGeom prst="rect">
            <a:avLst/>
          </a:prstGeom>
        </p:spPr>
        <p:txBody>
          <a:bodyPr lIns="0" tIns="0" rIns="0" bIns="0" rtlCol="0" anchor="t">
            <a:spAutoFit/>
          </a:bodyPr>
          <a:lstStyle/>
          <a:p>
            <a:pPr algn="l">
              <a:lnSpc>
                <a:spcPts val="3141"/>
              </a:lnSpc>
            </a:pPr>
            <a:r>
              <a:rPr lang="en-US" sz="2618">
                <a:solidFill>
                  <a:srgbClr val="2B4743"/>
                </a:solidFill>
                <a:latin typeface="Cardo Bold"/>
                <a:ea typeface="Cardo Bold"/>
                <a:cs typeface="Cardo Bold"/>
                <a:sym typeface="Cardo Bold"/>
              </a:rPr>
              <a:t>9) Compare resting blood sugar as per sex columns:</a:t>
            </a:r>
          </a:p>
          <a:p>
            <a:pPr algn="l">
              <a:lnSpc>
                <a:spcPts val="2541"/>
              </a:lnSpc>
            </a:pPr>
            <a:endParaRPr lang="en-US" sz="2618">
              <a:solidFill>
                <a:srgbClr val="2B4743"/>
              </a:solidFill>
              <a:latin typeface="Cardo Bold"/>
              <a:ea typeface="Cardo Bold"/>
              <a:cs typeface="Cardo Bold"/>
              <a:sym typeface="Cardo Bo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EDEEB"/>
        </a:solidFill>
        <a:effectLst/>
      </p:bgPr>
    </p:bg>
    <p:spTree>
      <p:nvGrpSpPr>
        <p:cNvPr id="1" name=""/>
        <p:cNvGrpSpPr/>
        <p:nvPr/>
      </p:nvGrpSpPr>
      <p:grpSpPr>
        <a:xfrm>
          <a:off x="0" y="0"/>
          <a:ext cx="0" cy="0"/>
          <a:chOff x="0" y="0"/>
          <a:chExt cx="0" cy="0"/>
        </a:xfrm>
      </p:grpSpPr>
      <p:grpSp>
        <p:nvGrpSpPr>
          <p:cNvPr id="2" name="Group 2"/>
          <p:cNvGrpSpPr/>
          <p:nvPr/>
        </p:nvGrpSpPr>
        <p:grpSpPr>
          <a:xfrm>
            <a:off x="-9245" y="3855273"/>
            <a:ext cx="499269" cy="2740986"/>
            <a:chOff x="0" y="0"/>
            <a:chExt cx="665692" cy="3654648"/>
          </a:xfrm>
        </p:grpSpPr>
        <p:sp>
          <p:nvSpPr>
            <p:cNvPr id="3" name="Freeform 3"/>
            <p:cNvSpPr/>
            <p:nvPr/>
          </p:nvSpPr>
          <p:spPr>
            <a:xfrm>
              <a:off x="0" y="0"/>
              <a:ext cx="665734" cy="3654679"/>
            </a:xfrm>
            <a:custGeom>
              <a:avLst/>
              <a:gdLst/>
              <a:ahLst/>
              <a:cxnLst/>
              <a:rect l="l" t="t" r="r" b="b"/>
              <a:pathLst>
                <a:path w="665734" h="3654679">
                  <a:moveTo>
                    <a:pt x="0" y="0"/>
                  </a:moveTo>
                  <a:lnTo>
                    <a:pt x="665734" y="3654679"/>
                  </a:lnTo>
                  <a:lnTo>
                    <a:pt x="0" y="3643757"/>
                  </a:lnTo>
                  <a:cubicBezTo>
                    <a:pt x="4064" y="2440051"/>
                    <a:pt x="8255" y="1236345"/>
                    <a:pt x="0" y="0"/>
                  </a:cubicBezTo>
                  <a:close/>
                </a:path>
              </a:pathLst>
            </a:custGeom>
            <a:solidFill>
              <a:srgbClr val="DDA83F">
                <a:alpha val="84706"/>
              </a:srgbClr>
            </a:solidFill>
          </p:spPr>
        </p:sp>
      </p:grpSp>
      <p:sp>
        <p:nvSpPr>
          <p:cNvPr id="4" name="AutoShape 4"/>
          <p:cNvSpPr/>
          <p:nvPr/>
        </p:nvSpPr>
        <p:spPr>
          <a:xfrm rot="-1825605">
            <a:off x="5246115" y="5299707"/>
            <a:ext cx="5106246" cy="0"/>
          </a:xfrm>
          <a:prstGeom prst="line">
            <a:avLst/>
          </a:prstGeom>
          <a:ln w="9525" cap="rnd">
            <a:solidFill>
              <a:srgbClr val="CEDEEB"/>
            </a:solidFill>
            <a:prstDash val="solid"/>
            <a:headEnd type="none" w="sm" len="sm"/>
            <a:tailEnd type="none" w="sm" len="sm"/>
          </a:ln>
        </p:spPr>
      </p:sp>
      <p:sp>
        <p:nvSpPr>
          <p:cNvPr id="5" name="AutoShape 5"/>
          <p:cNvSpPr/>
          <p:nvPr/>
        </p:nvSpPr>
        <p:spPr>
          <a:xfrm rot="4710223">
            <a:off x="4990255" y="3294062"/>
            <a:ext cx="6732342" cy="0"/>
          </a:xfrm>
          <a:prstGeom prst="line">
            <a:avLst/>
          </a:prstGeom>
          <a:ln w="9525" cap="rnd">
            <a:solidFill>
              <a:srgbClr val="CEDEEB"/>
            </a:solidFill>
            <a:prstDash val="solid"/>
            <a:headEnd type="none" w="sm" len="sm"/>
            <a:tailEnd type="none" w="sm" len="sm"/>
          </a:ln>
        </p:spPr>
      </p:sp>
      <p:grpSp>
        <p:nvGrpSpPr>
          <p:cNvPr id="6" name="Group 6"/>
          <p:cNvGrpSpPr/>
          <p:nvPr/>
        </p:nvGrpSpPr>
        <p:grpSpPr>
          <a:xfrm>
            <a:off x="7526047" y="1"/>
            <a:ext cx="2478262" cy="6596258"/>
            <a:chOff x="0" y="0"/>
            <a:chExt cx="3304349" cy="8795011"/>
          </a:xfrm>
        </p:grpSpPr>
        <p:sp>
          <p:nvSpPr>
            <p:cNvPr id="7" name="Freeform 7"/>
            <p:cNvSpPr/>
            <p:nvPr/>
          </p:nvSpPr>
          <p:spPr>
            <a:xfrm>
              <a:off x="0" y="0"/>
              <a:ext cx="3307842" cy="8795003"/>
            </a:xfrm>
            <a:custGeom>
              <a:avLst/>
              <a:gdLst/>
              <a:ahLst/>
              <a:cxnLst/>
              <a:rect l="l" t="t" r="r" b="b"/>
              <a:pathLst>
                <a:path w="3307842" h="8795003">
                  <a:moveTo>
                    <a:pt x="2946273" y="0"/>
                  </a:moveTo>
                  <a:lnTo>
                    <a:pt x="0" y="8784209"/>
                  </a:lnTo>
                  <a:lnTo>
                    <a:pt x="3303778" y="8795003"/>
                  </a:lnTo>
                  <a:cubicBezTo>
                    <a:pt x="3307842" y="5866892"/>
                    <a:pt x="3287395" y="2938907"/>
                    <a:pt x="3291459" y="10795"/>
                  </a:cubicBezTo>
                  <a:lnTo>
                    <a:pt x="2946273" y="0"/>
                  </a:lnTo>
                  <a:close/>
                </a:path>
              </a:pathLst>
            </a:custGeom>
            <a:solidFill>
              <a:srgbClr val="DDA83F">
                <a:alpha val="29804"/>
              </a:srgbClr>
            </a:solidFill>
          </p:spPr>
        </p:sp>
      </p:grpSp>
      <p:grpSp>
        <p:nvGrpSpPr>
          <p:cNvPr id="8" name="Group 8"/>
          <p:cNvGrpSpPr/>
          <p:nvPr/>
        </p:nvGrpSpPr>
        <p:grpSpPr>
          <a:xfrm>
            <a:off x="7868133" y="-8134"/>
            <a:ext cx="2127403" cy="6596259"/>
            <a:chOff x="0" y="0"/>
            <a:chExt cx="2836538" cy="8795012"/>
          </a:xfrm>
        </p:grpSpPr>
        <p:sp>
          <p:nvSpPr>
            <p:cNvPr id="9" name="Freeform 9"/>
            <p:cNvSpPr/>
            <p:nvPr/>
          </p:nvSpPr>
          <p:spPr>
            <a:xfrm>
              <a:off x="0" y="0"/>
              <a:ext cx="2839466" cy="8795004"/>
            </a:xfrm>
            <a:custGeom>
              <a:avLst/>
              <a:gdLst/>
              <a:ahLst/>
              <a:cxnLst/>
              <a:rect l="l" t="t" r="r" b="b"/>
              <a:pathLst>
                <a:path w="2839466" h="8795004">
                  <a:moveTo>
                    <a:pt x="0" y="0"/>
                  </a:moveTo>
                  <a:lnTo>
                    <a:pt x="1750568" y="8795004"/>
                  </a:lnTo>
                  <a:lnTo>
                    <a:pt x="2835402" y="8795004"/>
                  </a:lnTo>
                  <a:cubicBezTo>
                    <a:pt x="2831338" y="5863336"/>
                    <a:pt x="2839466" y="2931668"/>
                    <a:pt x="2835402" y="0"/>
                  </a:cubicBezTo>
                  <a:lnTo>
                    <a:pt x="0" y="0"/>
                  </a:lnTo>
                  <a:close/>
                </a:path>
              </a:pathLst>
            </a:custGeom>
            <a:solidFill>
              <a:srgbClr val="DDA83F">
                <a:alpha val="19608"/>
              </a:srgbClr>
            </a:solidFill>
          </p:spPr>
        </p:sp>
      </p:grpSp>
      <p:grpSp>
        <p:nvGrpSpPr>
          <p:cNvPr id="10" name="Group 10"/>
          <p:cNvGrpSpPr/>
          <p:nvPr/>
        </p:nvGrpSpPr>
        <p:grpSpPr>
          <a:xfrm>
            <a:off x="9059103" y="-8134"/>
            <a:ext cx="936435" cy="6596259"/>
            <a:chOff x="0" y="0"/>
            <a:chExt cx="1248580" cy="8795012"/>
          </a:xfrm>
        </p:grpSpPr>
        <p:sp>
          <p:nvSpPr>
            <p:cNvPr id="11" name="Freeform 11"/>
            <p:cNvSpPr/>
            <p:nvPr/>
          </p:nvSpPr>
          <p:spPr>
            <a:xfrm>
              <a:off x="0" y="0"/>
              <a:ext cx="1248537" cy="8795004"/>
            </a:xfrm>
            <a:custGeom>
              <a:avLst/>
              <a:gdLst/>
              <a:ahLst/>
              <a:cxnLst/>
              <a:rect l="l" t="t" r="r" b="b"/>
              <a:pathLst>
                <a:path w="1248537" h="8795004">
                  <a:moveTo>
                    <a:pt x="985774" y="0"/>
                  </a:moveTo>
                  <a:lnTo>
                    <a:pt x="0" y="8795004"/>
                  </a:lnTo>
                  <a:lnTo>
                    <a:pt x="1248537" y="8795004"/>
                  </a:lnTo>
                  <a:cubicBezTo>
                    <a:pt x="1245870" y="5863336"/>
                    <a:pt x="1243076" y="2931668"/>
                    <a:pt x="1240409" y="0"/>
                  </a:cubicBezTo>
                  <a:lnTo>
                    <a:pt x="985774" y="0"/>
                  </a:lnTo>
                  <a:close/>
                </a:path>
              </a:pathLst>
            </a:custGeom>
            <a:solidFill>
              <a:srgbClr val="2B4743">
                <a:alpha val="69804"/>
              </a:srgbClr>
            </a:solidFill>
          </p:spPr>
        </p:sp>
      </p:grpSp>
      <p:grpSp>
        <p:nvGrpSpPr>
          <p:cNvPr id="12" name="Group 12"/>
          <p:cNvGrpSpPr/>
          <p:nvPr/>
        </p:nvGrpSpPr>
        <p:grpSpPr>
          <a:xfrm>
            <a:off x="8820449" y="-8135"/>
            <a:ext cx="1164928" cy="6596259"/>
            <a:chOff x="0" y="0"/>
            <a:chExt cx="1553237" cy="8795012"/>
          </a:xfrm>
        </p:grpSpPr>
        <p:sp>
          <p:nvSpPr>
            <p:cNvPr id="13" name="Freeform 13"/>
            <p:cNvSpPr/>
            <p:nvPr/>
          </p:nvSpPr>
          <p:spPr>
            <a:xfrm>
              <a:off x="0" y="0"/>
              <a:ext cx="1556385" cy="8795004"/>
            </a:xfrm>
            <a:custGeom>
              <a:avLst/>
              <a:gdLst/>
              <a:ahLst/>
              <a:cxnLst/>
              <a:rect l="l" t="t" r="r" b="b"/>
              <a:pathLst>
                <a:path w="1556385" h="8795004">
                  <a:moveTo>
                    <a:pt x="0" y="0"/>
                  </a:moveTo>
                  <a:lnTo>
                    <a:pt x="1366647" y="8795004"/>
                  </a:lnTo>
                  <a:lnTo>
                    <a:pt x="1552956" y="8795004"/>
                  </a:lnTo>
                  <a:cubicBezTo>
                    <a:pt x="1556385" y="5859780"/>
                    <a:pt x="1528826" y="2935224"/>
                    <a:pt x="1532255" y="0"/>
                  </a:cubicBezTo>
                  <a:lnTo>
                    <a:pt x="0" y="0"/>
                  </a:lnTo>
                  <a:close/>
                </a:path>
              </a:pathLst>
            </a:custGeom>
            <a:solidFill>
              <a:srgbClr val="DDA83F">
                <a:alpha val="64706"/>
              </a:srgbClr>
            </a:solidFill>
          </p:spPr>
        </p:sp>
      </p:grpSp>
      <p:grpSp>
        <p:nvGrpSpPr>
          <p:cNvPr id="14" name="Group 14"/>
          <p:cNvGrpSpPr/>
          <p:nvPr/>
        </p:nvGrpSpPr>
        <p:grpSpPr>
          <a:xfrm>
            <a:off x="8801957" y="4701156"/>
            <a:ext cx="1194757" cy="1886970"/>
            <a:chOff x="0" y="0"/>
            <a:chExt cx="1593009" cy="2515959"/>
          </a:xfrm>
        </p:grpSpPr>
        <p:sp>
          <p:nvSpPr>
            <p:cNvPr id="15" name="Freeform 15"/>
            <p:cNvSpPr/>
            <p:nvPr/>
          </p:nvSpPr>
          <p:spPr>
            <a:xfrm>
              <a:off x="0" y="0"/>
              <a:ext cx="1592961" cy="2515997"/>
            </a:xfrm>
            <a:custGeom>
              <a:avLst/>
              <a:gdLst/>
              <a:ahLst/>
              <a:cxnLst/>
              <a:rect l="l" t="t" r="r" b="b"/>
              <a:pathLst>
                <a:path w="1592961" h="2515997">
                  <a:moveTo>
                    <a:pt x="0" y="2515997"/>
                  </a:moveTo>
                  <a:lnTo>
                    <a:pt x="1585595" y="0"/>
                  </a:lnTo>
                  <a:cubicBezTo>
                    <a:pt x="1588008" y="836422"/>
                    <a:pt x="1590548" y="1672971"/>
                    <a:pt x="1592961" y="2509393"/>
                  </a:cubicBezTo>
                  <a:lnTo>
                    <a:pt x="0" y="2515997"/>
                  </a:lnTo>
                  <a:close/>
                </a:path>
              </a:pathLst>
            </a:custGeom>
            <a:solidFill>
              <a:srgbClr val="DDA83F">
                <a:alpha val="80000"/>
              </a:srgbClr>
            </a:solidFill>
          </p:spPr>
        </p:sp>
      </p:grpSp>
      <p:sp>
        <p:nvSpPr>
          <p:cNvPr id="16" name="Freeform 16"/>
          <p:cNvSpPr/>
          <p:nvPr/>
        </p:nvSpPr>
        <p:spPr>
          <a:xfrm>
            <a:off x="3505802" y="2214179"/>
            <a:ext cx="6498507" cy="4195238"/>
          </a:xfrm>
          <a:custGeom>
            <a:avLst/>
            <a:gdLst/>
            <a:ahLst/>
            <a:cxnLst/>
            <a:rect l="l" t="t" r="r" b="b"/>
            <a:pathLst>
              <a:path w="6498507" h="4195238">
                <a:moveTo>
                  <a:pt x="0" y="0"/>
                </a:moveTo>
                <a:lnTo>
                  <a:pt x="6498507" y="0"/>
                </a:lnTo>
                <a:lnTo>
                  <a:pt x="6498507" y="4195239"/>
                </a:lnTo>
                <a:lnTo>
                  <a:pt x="0" y="4195239"/>
                </a:lnTo>
                <a:lnTo>
                  <a:pt x="0" y="0"/>
                </a:lnTo>
                <a:close/>
              </a:path>
            </a:pathLst>
          </a:custGeom>
          <a:blipFill>
            <a:blip r:embed="rId3"/>
            <a:stretch>
              <a:fillRect/>
            </a:stretch>
          </a:blipFill>
        </p:spPr>
      </p:sp>
      <p:sp>
        <p:nvSpPr>
          <p:cNvPr id="17" name="TextBox 17"/>
          <p:cNvSpPr txBox="1"/>
          <p:nvPr/>
        </p:nvSpPr>
        <p:spPr>
          <a:xfrm>
            <a:off x="240389" y="124777"/>
            <a:ext cx="3648595" cy="381000"/>
          </a:xfrm>
          <a:prstGeom prst="rect">
            <a:avLst/>
          </a:prstGeom>
        </p:spPr>
        <p:txBody>
          <a:bodyPr lIns="0" tIns="0" rIns="0" bIns="0" rtlCol="0" anchor="t">
            <a:spAutoFit/>
          </a:bodyPr>
          <a:lstStyle/>
          <a:p>
            <a:pPr algn="l">
              <a:lnSpc>
                <a:spcPts val="3079"/>
              </a:lnSpc>
            </a:pPr>
            <a:r>
              <a:rPr lang="en-US" sz="2565" spc="-64" dirty="0">
                <a:solidFill>
                  <a:srgbClr val="2B4743"/>
                </a:solidFill>
                <a:latin typeface="Cardo Bold"/>
                <a:ea typeface="Cardo Bold"/>
                <a:cs typeface="Cardo Bold"/>
                <a:sym typeface="Cardo Bold"/>
              </a:rPr>
              <a:t> C. Data Analyzing</a:t>
            </a:r>
          </a:p>
        </p:txBody>
      </p:sp>
      <p:sp>
        <p:nvSpPr>
          <p:cNvPr id="18" name="TextBox 18"/>
          <p:cNvSpPr txBox="1"/>
          <p:nvPr/>
        </p:nvSpPr>
        <p:spPr>
          <a:xfrm>
            <a:off x="658178" y="581978"/>
            <a:ext cx="5403340" cy="371475"/>
          </a:xfrm>
          <a:prstGeom prst="rect">
            <a:avLst/>
          </a:prstGeom>
        </p:spPr>
        <p:txBody>
          <a:bodyPr lIns="0" tIns="0" rIns="0" bIns="0" rtlCol="0" anchor="t">
            <a:spAutoFit/>
          </a:bodyPr>
          <a:lstStyle/>
          <a:p>
            <a:pPr algn="l">
              <a:lnSpc>
                <a:spcPts val="2959"/>
              </a:lnSpc>
            </a:pPr>
            <a:r>
              <a:rPr lang="en-US" sz="2465">
                <a:solidFill>
                  <a:srgbClr val="2B4743"/>
                </a:solidFill>
                <a:latin typeface="Cardo Bold"/>
                <a:ea typeface="Cardo Bold"/>
                <a:cs typeface="Cardo Bold"/>
                <a:sym typeface="Cardo Bold"/>
              </a:rPr>
              <a:t>1)Analytical Tools And methd used</a:t>
            </a:r>
          </a:p>
        </p:txBody>
      </p:sp>
      <p:sp>
        <p:nvSpPr>
          <p:cNvPr id="19" name="TextBox 19"/>
          <p:cNvSpPr txBox="1"/>
          <p:nvPr/>
        </p:nvSpPr>
        <p:spPr>
          <a:xfrm>
            <a:off x="490024" y="1029652"/>
            <a:ext cx="7795242" cy="2228850"/>
          </a:xfrm>
          <a:prstGeom prst="rect">
            <a:avLst/>
          </a:prstGeom>
        </p:spPr>
        <p:txBody>
          <a:bodyPr lIns="0" tIns="0" rIns="0" bIns="0" rtlCol="0" anchor="t">
            <a:spAutoFit/>
          </a:bodyPr>
          <a:lstStyle/>
          <a:p>
            <a:pPr marL="532408" lvl="1" indent="-266204" algn="l">
              <a:lnSpc>
                <a:spcPts val="2959"/>
              </a:lnSpc>
              <a:buFont typeface="Arial"/>
              <a:buChar char="•"/>
            </a:pPr>
            <a:r>
              <a:rPr lang="en-US" sz="2465">
                <a:solidFill>
                  <a:srgbClr val="2B4743"/>
                </a:solidFill>
                <a:latin typeface="Cardo"/>
                <a:ea typeface="Cardo"/>
                <a:cs typeface="Cardo"/>
                <a:sym typeface="Cardo"/>
              </a:rPr>
              <a:t>Statistical Analysis</a:t>
            </a:r>
          </a:p>
          <a:p>
            <a:pPr marL="532408" lvl="1" indent="-266204" algn="l">
              <a:lnSpc>
                <a:spcPts val="2959"/>
              </a:lnSpc>
              <a:buFont typeface="Arial"/>
              <a:buChar char="•"/>
            </a:pPr>
            <a:r>
              <a:rPr lang="en-US" sz="2465">
                <a:solidFill>
                  <a:srgbClr val="2B4743"/>
                </a:solidFill>
                <a:latin typeface="Cardo"/>
                <a:ea typeface="Cardo"/>
                <a:cs typeface="Cardo"/>
                <a:sym typeface="Cardo"/>
              </a:rPr>
              <a:t>Data Visualization</a:t>
            </a:r>
          </a:p>
          <a:p>
            <a:pPr marL="532408" lvl="1" indent="-266204" algn="l">
              <a:lnSpc>
                <a:spcPts val="2959"/>
              </a:lnSpc>
              <a:buFont typeface="Arial"/>
              <a:buChar char="•"/>
            </a:pPr>
            <a:r>
              <a:rPr lang="en-US" sz="2465">
                <a:solidFill>
                  <a:srgbClr val="2B4743"/>
                </a:solidFill>
                <a:latin typeface="Cardo"/>
                <a:ea typeface="Cardo"/>
                <a:cs typeface="Cardo"/>
                <a:sym typeface="Cardo"/>
              </a:rPr>
              <a:t>Machine Learning</a:t>
            </a:r>
          </a:p>
          <a:p>
            <a:pPr marL="532408" lvl="1" indent="-266204" algn="l">
              <a:lnSpc>
                <a:spcPts val="2959"/>
              </a:lnSpc>
              <a:buAutoNum type="arabicPeriod"/>
            </a:pPr>
            <a:r>
              <a:rPr lang="en-US" sz="2465">
                <a:solidFill>
                  <a:srgbClr val="2B4743"/>
                </a:solidFill>
                <a:latin typeface="Cardo"/>
                <a:ea typeface="Cardo"/>
                <a:cs typeface="Cardo"/>
                <a:sym typeface="Cardo"/>
              </a:rPr>
              <a:t>Correlations</a:t>
            </a:r>
          </a:p>
          <a:p>
            <a:pPr marL="532408" lvl="1" indent="-266204" algn="l">
              <a:lnSpc>
                <a:spcPts val="2959"/>
              </a:lnSpc>
              <a:buAutoNum type="arabicPeriod"/>
            </a:pPr>
            <a:r>
              <a:rPr lang="en-US" sz="2465">
                <a:solidFill>
                  <a:srgbClr val="2B4743"/>
                </a:solidFill>
                <a:latin typeface="Cardo"/>
                <a:ea typeface="Cardo"/>
                <a:cs typeface="Cardo"/>
                <a:sym typeface="Cardo"/>
              </a:rPr>
              <a:t>Predictions</a:t>
            </a:r>
          </a:p>
          <a:p>
            <a:pPr marL="532408" lvl="1" indent="-266204" algn="l">
              <a:lnSpc>
                <a:spcPts val="2959"/>
              </a:lnSpc>
              <a:buAutoNum type="arabicPeriod"/>
            </a:pPr>
            <a:r>
              <a:rPr lang="en-US" sz="2465">
                <a:solidFill>
                  <a:srgbClr val="2B4743"/>
                </a:solidFill>
                <a:latin typeface="Cardo"/>
                <a:ea typeface="Cardo"/>
                <a:cs typeface="Cardo"/>
                <a:sym typeface="Cardo"/>
              </a:rPr>
              <a:t>Strategic Decisions: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EDEEB"/>
        </a:solidFill>
        <a:effectLst/>
      </p:bgPr>
    </p:bg>
    <p:spTree>
      <p:nvGrpSpPr>
        <p:cNvPr id="1" name=""/>
        <p:cNvGrpSpPr/>
        <p:nvPr/>
      </p:nvGrpSpPr>
      <p:grpSpPr>
        <a:xfrm>
          <a:off x="0" y="0"/>
          <a:ext cx="0" cy="0"/>
          <a:chOff x="0" y="0"/>
          <a:chExt cx="0" cy="0"/>
        </a:xfrm>
      </p:grpSpPr>
      <p:grpSp>
        <p:nvGrpSpPr>
          <p:cNvPr id="2" name="Group 2"/>
          <p:cNvGrpSpPr/>
          <p:nvPr/>
        </p:nvGrpSpPr>
        <p:grpSpPr>
          <a:xfrm>
            <a:off x="-9245" y="3855273"/>
            <a:ext cx="499269" cy="2740986"/>
            <a:chOff x="0" y="0"/>
            <a:chExt cx="665692" cy="3654648"/>
          </a:xfrm>
        </p:grpSpPr>
        <p:sp>
          <p:nvSpPr>
            <p:cNvPr id="3" name="Freeform 3"/>
            <p:cNvSpPr/>
            <p:nvPr/>
          </p:nvSpPr>
          <p:spPr>
            <a:xfrm>
              <a:off x="0" y="0"/>
              <a:ext cx="665734" cy="3654679"/>
            </a:xfrm>
            <a:custGeom>
              <a:avLst/>
              <a:gdLst/>
              <a:ahLst/>
              <a:cxnLst/>
              <a:rect l="l" t="t" r="r" b="b"/>
              <a:pathLst>
                <a:path w="665734" h="3654679">
                  <a:moveTo>
                    <a:pt x="0" y="0"/>
                  </a:moveTo>
                  <a:lnTo>
                    <a:pt x="665734" y="3654679"/>
                  </a:lnTo>
                  <a:lnTo>
                    <a:pt x="0" y="3643757"/>
                  </a:lnTo>
                  <a:cubicBezTo>
                    <a:pt x="4064" y="2440051"/>
                    <a:pt x="8255" y="1236345"/>
                    <a:pt x="0" y="0"/>
                  </a:cubicBezTo>
                  <a:close/>
                </a:path>
              </a:pathLst>
            </a:custGeom>
            <a:solidFill>
              <a:srgbClr val="DDA83F">
                <a:alpha val="84706"/>
              </a:srgbClr>
            </a:solidFill>
          </p:spPr>
        </p:sp>
      </p:grpSp>
      <p:sp>
        <p:nvSpPr>
          <p:cNvPr id="4" name="AutoShape 4"/>
          <p:cNvSpPr/>
          <p:nvPr/>
        </p:nvSpPr>
        <p:spPr>
          <a:xfrm rot="-1825605">
            <a:off x="5246115" y="5299707"/>
            <a:ext cx="5106246" cy="0"/>
          </a:xfrm>
          <a:prstGeom prst="line">
            <a:avLst/>
          </a:prstGeom>
          <a:ln w="9525" cap="rnd">
            <a:solidFill>
              <a:srgbClr val="CEDEEB"/>
            </a:solidFill>
            <a:prstDash val="solid"/>
            <a:headEnd type="none" w="sm" len="sm"/>
            <a:tailEnd type="none" w="sm" len="sm"/>
          </a:ln>
        </p:spPr>
      </p:sp>
      <p:sp>
        <p:nvSpPr>
          <p:cNvPr id="5" name="AutoShape 5"/>
          <p:cNvSpPr/>
          <p:nvPr/>
        </p:nvSpPr>
        <p:spPr>
          <a:xfrm rot="4710223">
            <a:off x="4990255" y="3294062"/>
            <a:ext cx="6732342" cy="0"/>
          </a:xfrm>
          <a:prstGeom prst="line">
            <a:avLst/>
          </a:prstGeom>
          <a:ln w="9525" cap="rnd">
            <a:solidFill>
              <a:srgbClr val="CEDEEB"/>
            </a:solidFill>
            <a:prstDash val="solid"/>
            <a:headEnd type="none" w="sm" len="sm"/>
            <a:tailEnd type="none" w="sm" len="sm"/>
          </a:ln>
        </p:spPr>
      </p:sp>
      <p:grpSp>
        <p:nvGrpSpPr>
          <p:cNvPr id="6" name="Group 6"/>
          <p:cNvGrpSpPr/>
          <p:nvPr/>
        </p:nvGrpSpPr>
        <p:grpSpPr>
          <a:xfrm>
            <a:off x="7526047" y="1"/>
            <a:ext cx="2478262" cy="6596258"/>
            <a:chOff x="0" y="0"/>
            <a:chExt cx="3304349" cy="8795011"/>
          </a:xfrm>
        </p:grpSpPr>
        <p:sp>
          <p:nvSpPr>
            <p:cNvPr id="7" name="Freeform 7"/>
            <p:cNvSpPr/>
            <p:nvPr/>
          </p:nvSpPr>
          <p:spPr>
            <a:xfrm>
              <a:off x="0" y="0"/>
              <a:ext cx="3307842" cy="8795003"/>
            </a:xfrm>
            <a:custGeom>
              <a:avLst/>
              <a:gdLst/>
              <a:ahLst/>
              <a:cxnLst/>
              <a:rect l="l" t="t" r="r" b="b"/>
              <a:pathLst>
                <a:path w="3307842" h="8795003">
                  <a:moveTo>
                    <a:pt x="2946273" y="0"/>
                  </a:moveTo>
                  <a:lnTo>
                    <a:pt x="0" y="8784209"/>
                  </a:lnTo>
                  <a:lnTo>
                    <a:pt x="3303778" y="8795003"/>
                  </a:lnTo>
                  <a:cubicBezTo>
                    <a:pt x="3307842" y="5866892"/>
                    <a:pt x="3287395" y="2938907"/>
                    <a:pt x="3291459" y="10795"/>
                  </a:cubicBezTo>
                  <a:lnTo>
                    <a:pt x="2946273" y="0"/>
                  </a:lnTo>
                  <a:close/>
                </a:path>
              </a:pathLst>
            </a:custGeom>
            <a:solidFill>
              <a:srgbClr val="DDA83F">
                <a:alpha val="29804"/>
              </a:srgbClr>
            </a:solidFill>
          </p:spPr>
        </p:sp>
      </p:grpSp>
      <p:grpSp>
        <p:nvGrpSpPr>
          <p:cNvPr id="8" name="Group 8"/>
          <p:cNvGrpSpPr/>
          <p:nvPr/>
        </p:nvGrpSpPr>
        <p:grpSpPr>
          <a:xfrm>
            <a:off x="7868133" y="-8134"/>
            <a:ext cx="2127403" cy="6596259"/>
            <a:chOff x="0" y="0"/>
            <a:chExt cx="2836538" cy="8795012"/>
          </a:xfrm>
        </p:grpSpPr>
        <p:sp>
          <p:nvSpPr>
            <p:cNvPr id="9" name="Freeform 9"/>
            <p:cNvSpPr/>
            <p:nvPr/>
          </p:nvSpPr>
          <p:spPr>
            <a:xfrm>
              <a:off x="0" y="0"/>
              <a:ext cx="2839466" cy="8795004"/>
            </a:xfrm>
            <a:custGeom>
              <a:avLst/>
              <a:gdLst/>
              <a:ahLst/>
              <a:cxnLst/>
              <a:rect l="l" t="t" r="r" b="b"/>
              <a:pathLst>
                <a:path w="2839466" h="8795004">
                  <a:moveTo>
                    <a:pt x="0" y="0"/>
                  </a:moveTo>
                  <a:lnTo>
                    <a:pt x="1750568" y="8795004"/>
                  </a:lnTo>
                  <a:lnTo>
                    <a:pt x="2835402" y="8795004"/>
                  </a:lnTo>
                  <a:cubicBezTo>
                    <a:pt x="2831338" y="5863336"/>
                    <a:pt x="2839466" y="2931668"/>
                    <a:pt x="2835402" y="0"/>
                  </a:cubicBezTo>
                  <a:lnTo>
                    <a:pt x="0" y="0"/>
                  </a:lnTo>
                  <a:close/>
                </a:path>
              </a:pathLst>
            </a:custGeom>
            <a:solidFill>
              <a:srgbClr val="DDA83F">
                <a:alpha val="19608"/>
              </a:srgbClr>
            </a:solidFill>
          </p:spPr>
        </p:sp>
      </p:grpSp>
      <p:grpSp>
        <p:nvGrpSpPr>
          <p:cNvPr id="10" name="Group 10"/>
          <p:cNvGrpSpPr/>
          <p:nvPr/>
        </p:nvGrpSpPr>
        <p:grpSpPr>
          <a:xfrm>
            <a:off x="9059103" y="-8134"/>
            <a:ext cx="936435" cy="6596259"/>
            <a:chOff x="0" y="0"/>
            <a:chExt cx="1248580" cy="8795012"/>
          </a:xfrm>
        </p:grpSpPr>
        <p:sp>
          <p:nvSpPr>
            <p:cNvPr id="11" name="Freeform 11"/>
            <p:cNvSpPr/>
            <p:nvPr/>
          </p:nvSpPr>
          <p:spPr>
            <a:xfrm>
              <a:off x="0" y="0"/>
              <a:ext cx="1248537" cy="8795004"/>
            </a:xfrm>
            <a:custGeom>
              <a:avLst/>
              <a:gdLst/>
              <a:ahLst/>
              <a:cxnLst/>
              <a:rect l="l" t="t" r="r" b="b"/>
              <a:pathLst>
                <a:path w="1248537" h="8795004">
                  <a:moveTo>
                    <a:pt x="985774" y="0"/>
                  </a:moveTo>
                  <a:lnTo>
                    <a:pt x="0" y="8795004"/>
                  </a:lnTo>
                  <a:lnTo>
                    <a:pt x="1248537" y="8795004"/>
                  </a:lnTo>
                  <a:cubicBezTo>
                    <a:pt x="1245870" y="5863336"/>
                    <a:pt x="1243076" y="2931668"/>
                    <a:pt x="1240409" y="0"/>
                  </a:cubicBezTo>
                  <a:lnTo>
                    <a:pt x="985774" y="0"/>
                  </a:lnTo>
                  <a:close/>
                </a:path>
              </a:pathLst>
            </a:custGeom>
            <a:solidFill>
              <a:srgbClr val="2B4743">
                <a:alpha val="69804"/>
              </a:srgbClr>
            </a:solidFill>
          </p:spPr>
        </p:sp>
      </p:grpSp>
      <p:grpSp>
        <p:nvGrpSpPr>
          <p:cNvPr id="12" name="Group 12"/>
          <p:cNvGrpSpPr/>
          <p:nvPr/>
        </p:nvGrpSpPr>
        <p:grpSpPr>
          <a:xfrm>
            <a:off x="8820449" y="-8135"/>
            <a:ext cx="1164928" cy="6596259"/>
            <a:chOff x="0" y="0"/>
            <a:chExt cx="1553237" cy="8795012"/>
          </a:xfrm>
        </p:grpSpPr>
        <p:sp>
          <p:nvSpPr>
            <p:cNvPr id="13" name="Freeform 13"/>
            <p:cNvSpPr/>
            <p:nvPr/>
          </p:nvSpPr>
          <p:spPr>
            <a:xfrm>
              <a:off x="0" y="0"/>
              <a:ext cx="1556385" cy="8795004"/>
            </a:xfrm>
            <a:custGeom>
              <a:avLst/>
              <a:gdLst/>
              <a:ahLst/>
              <a:cxnLst/>
              <a:rect l="l" t="t" r="r" b="b"/>
              <a:pathLst>
                <a:path w="1556385" h="8795004">
                  <a:moveTo>
                    <a:pt x="0" y="0"/>
                  </a:moveTo>
                  <a:lnTo>
                    <a:pt x="1366647" y="8795004"/>
                  </a:lnTo>
                  <a:lnTo>
                    <a:pt x="1552956" y="8795004"/>
                  </a:lnTo>
                  <a:cubicBezTo>
                    <a:pt x="1556385" y="5859780"/>
                    <a:pt x="1528826" y="2935224"/>
                    <a:pt x="1532255" y="0"/>
                  </a:cubicBezTo>
                  <a:lnTo>
                    <a:pt x="0" y="0"/>
                  </a:lnTo>
                  <a:close/>
                </a:path>
              </a:pathLst>
            </a:custGeom>
            <a:solidFill>
              <a:srgbClr val="DDA83F">
                <a:alpha val="64706"/>
              </a:srgbClr>
            </a:solidFill>
          </p:spPr>
        </p:sp>
      </p:grpSp>
      <p:grpSp>
        <p:nvGrpSpPr>
          <p:cNvPr id="14" name="Group 14"/>
          <p:cNvGrpSpPr/>
          <p:nvPr/>
        </p:nvGrpSpPr>
        <p:grpSpPr>
          <a:xfrm>
            <a:off x="8801957" y="4701156"/>
            <a:ext cx="1194757" cy="1886970"/>
            <a:chOff x="0" y="0"/>
            <a:chExt cx="1593009" cy="2515959"/>
          </a:xfrm>
        </p:grpSpPr>
        <p:sp>
          <p:nvSpPr>
            <p:cNvPr id="15" name="Freeform 15"/>
            <p:cNvSpPr/>
            <p:nvPr/>
          </p:nvSpPr>
          <p:spPr>
            <a:xfrm>
              <a:off x="0" y="0"/>
              <a:ext cx="1592961" cy="2515997"/>
            </a:xfrm>
            <a:custGeom>
              <a:avLst/>
              <a:gdLst/>
              <a:ahLst/>
              <a:cxnLst/>
              <a:rect l="l" t="t" r="r" b="b"/>
              <a:pathLst>
                <a:path w="1592961" h="2515997">
                  <a:moveTo>
                    <a:pt x="0" y="2515997"/>
                  </a:moveTo>
                  <a:lnTo>
                    <a:pt x="1585595" y="0"/>
                  </a:lnTo>
                  <a:cubicBezTo>
                    <a:pt x="1588008" y="836422"/>
                    <a:pt x="1590548" y="1672971"/>
                    <a:pt x="1592961" y="2509393"/>
                  </a:cubicBezTo>
                  <a:lnTo>
                    <a:pt x="0" y="2515997"/>
                  </a:lnTo>
                  <a:close/>
                </a:path>
              </a:pathLst>
            </a:custGeom>
            <a:solidFill>
              <a:srgbClr val="DDA83F">
                <a:alpha val="80000"/>
              </a:srgbClr>
            </a:solidFill>
          </p:spPr>
        </p:sp>
      </p:grpSp>
      <p:sp>
        <p:nvSpPr>
          <p:cNvPr id="16" name="Freeform 16"/>
          <p:cNvSpPr/>
          <p:nvPr/>
        </p:nvSpPr>
        <p:spPr>
          <a:xfrm>
            <a:off x="240389" y="1553527"/>
            <a:ext cx="8273658" cy="798835"/>
          </a:xfrm>
          <a:custGeom>
            <a:avLst/>
            <a:gdLst/>
            <a:ahLst/>
            <a:cxnLst/>
            <a:rect l="l" t="t" r="r" b="b"/>
            <a:pathLst>
              <a:path w="8273658" h="798835">
                <a:moveTo>
                  <a:pt x="0" y="0"/>
                </a:moveTo>
                <a:lnTo>
                  <a:pt x="8273658" y="0"/>
                </a:lnTo>
                <a:lnTo>
                  <a:pt x="8273658" y="798835"/>
                </a:lnTo>
                <a:lnTo>
                  <a:pt x="0" y="798835"/>
                </a:lnTo>
                <a:lnTo>
                  <a:pt x="0" y="0"/>
                </a:lnTo>
                <a:close/>
              </a:path>
            </a:pathLst>
          </a:custGeom>
          <a:blipFill>
            <a:blip r:embed="rId3"/>
            <a:stretch>
              <a:fillRect b="-365304"/>
            </a:stretch>
          </a:blipFill>
        </p:spPr>
      </p:sp>
      <p:sp>
        <p:nvSpPr>
          <p:cNvPr id="17" name="Freeform 17"/>
          <p:cNvSpPr/>
          <p:nvPr/>
        </p:nvSpPr>
        <p:spPr>
          <a:xfrm>
            <a:off x="3547002" y="1406491"/>
            <a:ext cx="5855911" cy="4897564"/>
          </a:xfrm>
          <a:custGeom>
            <a:avLst/>
            <a:gdLst/>
            <a:ahLst/>
            <a:cxnLst/>
            <a:rect l="l" t="t" r="r" b="b"/>
            <a:pathLst>
              <a:path w="5855911" h="4897564">
                <a:moveTo>
                  <a:pt x="0" y="0"/>
                </a:moveTo>
                <a:lnTo>
                  <a:pt x="5855911" y="0"/>
                </a:lnTo>
                <a:lnTo>
                  <a:pt x="5855911" y="4897564"/>
                </a:lnTo>
                <a:lnTo>
                  <a:pt x="0" y="4897564"/>
                </a:lnTo>
                <a:lnTo>
                  <a:pt x="0" y="0"/>
                </a:lnTo>
                <a:close/>
              </a:path>
            </a:pathLst>
          </a:custGeom>
          <a:blipFill>
            <a:blip r:embed="rId4"/>
            <a:stretch>
              <a:fillRect/>
            </a:stretch>
          </a:blipFill>
        </p:spPr>
      </p:sp>
      <p:sp>
        <p:nvSpPr>
          <p:cNvPr id="18" name="TextBox 18"/>
          <p:cNvSpPr txBox="1"/>
          <p:nvPr/>
        </p:nvSpPr>
        <p:spPr>
          <a:xfrm>
            <a:off x="490024" y="286702"/>
            <a:ext cx="6111044" cy="371475"/>
          </a:xfrm>
          <a:prstGeom prst="rect">
            <a:avLst/>
          </a:prstGeom>
        </p:spPr>
        <p:txBody>
          <a:bodyPr lIns="0" tIns="0" rIns="0" bIns="0" rtlCol="0" anchor="t">
            <a:spAutoFit/>
          </a:bodyPr>
          <a:lstStyle/>
          <a:p>
            <a:pPr algn="l">
              <a:lnSpc>
                <a:spcPts val="2959"/>
              </a:lnSpc>
            </a:pPr>
            <a:r>
              <a:rPr lang="en-US" sz="2465">
                <a:solidFill>
                  <a:srgbClr val="2B4743"/>
                </a:solidFill>
                <a:latin typeface="Cardo Bold"/>
                <a:ea typeface="Cardo Bold"/>
                <a:cs typeface="Cardo Bold"/>
                <a:sym typeface="Cardo Bold"/>
              </a:rPr>
              <a:t>2)Correlation bw attributes of Dataset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EDEEB"/>
        </a:solidFill>
        <a:effectLst/>
      </p:bgPr>
    </p:bg>
    <p:spTree>
      <p:nvGrpSpPr>
        <p:cNvPr id="1" name=""/>
        <p:cNvGrpSpPr/>
        <p:nvPr/>
      </p:nvGrpSpPr>
      <p:grpSpPr>
        <a:xfrm>
          <a:off x="0" y="0"/>
          <a:ext cx="0" cy="0"/>
          <a:chOff x="0" y="0"/>
          <a:chExt cx="0" cy="0"/>
        </a:xfrm>
      </p:grpSpPr>
      <p:grpSp>
        <p:nvGrpSpPr>
          <p:cNvPr id="2" name="Group 2"/>
          <p:cNvGrpSpPr/>
          <p:nvPr/>
        </p:nvGrpSpPr>
        <p:grpSpPr>
          <a:xfrm>
            <a:off x="-9245" y="3855273"/>
            <a:ext cx="499269" cy="2740986"/>
            <a:chOff x="0" y="0"/>
            <a:chExt cx="665692" cy="3654648"/>
          </a:xfrm>
        </p:grpSpPr>
        <p:sp>
          <p:nvSpPr>
            <p:cNvPr id="3" name="Freeform 3"/>
            <p:cNvSpPr/>
            <p:nvPr/>
          </p:nvSpPr>
          <p:spPr>
            <a:xfrm>
              <a:off x="0" y="0"/>
              <a:ext cx="665734" cy="3654679"/>
            </a:xfrm>
            <a:custGeom>
              <a:avLst/>
              <a:gdLst/>
              <a:ahLst/>
              <a:cxnLst/>
              <a:rect l="l" t="t" r="r" b="b"/>
              <a:pathLst>
                <a:path w="665734" h="3654679">
                  <a:moveTo>
                    <a:pt x="0" y="0"/>
                  </a:moveTo>
                  <a:lnTo>
                    <a:pt x="665734" y="3654679"/>
                  </a:lnTo>
                  <a:lnTo>
                    <a:pt x="0" y="3643757"/>
                  </a:lnTo>
                  <a:cubicBezTo>
                    <a:pt x="4064" y="2440051"/>
                    <a:pt x="8255" y="1236345"/>
                    <a:pt x="0" y="0"/>
                  </a:cubicBezTo>
                  <a:close/>
                </a:path>
              </a:pathLst>
            </a:custGeom>
            <a:solidFill>
              <a:srgbClr val="DDA83F">
                <a:alpha val="84706"/>
              </a:srgbClr>
            </a:solidFill>
          </p:spPr>
        </p:sp>
      </p:grpSp>
      <p:sp>
        <p:nvSpPr>
          <p:cNvPr id="4" name="AutoShape 4"/>
          <p:cNvSpPr/>
          <p:nvPr/>
        </p:nvSpPr>
        <p:spPr>
          <a:xfrm rot="-1825605">
            <a:off x="5246115" y="5299707"/>
            <a:ext cx="5106246" cy="0"/>
          </a:xfrm>
          <a:prstGeom prst="line">
            <a:avLst/>
          </a:prstGeom>
          <a:ln w="9525" cap="rnd">
            <a:solidFill>
              <a:srgbClr val="CEDEEB"/>
            </a:solidFill>
            <a:prstDash val="solid"/>
            <a:headEnd type="none" w="sm" len="sm"/>
            <a:tailEnd type="none" w="sm" len="sm"/>
          </a:ln>
        </p:spPr>
      </p:sp>
      <p:sp>
        <p:nvSpPr>
          <p:cNvPr id="5" name="AutoShape 5"/>
          <p:cNvSpPr/>
          <p:nvPr/>
        </p:nvSpPr>
        <p:spPr>
          <a:xfrm rot="4710223">
            <a:off x="4990255" y="3294062"/>
            <a:ext cx="6732342" cy="0"/>
          </a:xfrm>
          <a:prstGeom prst="line">
            <a:avLst/>
          </a:prstGeom>
          <a:ln w="9525" cap="rnd">
            <a:solidFill>
              <a:srgbClr val="CEDEEB"/>
            </a:solidFill>
            <a:prstDash val="solid"/>
            <a:headEnd type="none" w="sm" len="sm"/>
            <a:tailEnd type="none" w="sm" len="sm"/>
          </a:ln>
        </p:spPr>
      </p:sp>
      <p:grpSp>
        <p:nvGrpSpPr>
          <p:cNvPr id="6" name="Group 6"/>
          <p:cNvGrpSpPr/>
          <p:nvPr/>
        </p:nvGrpSpPr>
        <p:grpSpPr>
          <a:xfrm>
            <a:off x="7526047" y="1"/>
            <a:ext cx="2478262" cy="6596258"/>
            <a:chOff x="0" y="0"/>
            <a:chExt cx="3304349" cy="8795011"/>
          </a:xfrm>
        </p:grpSpPr>
        <p:sp>
          <p:nvSpPr>
            <p:cNvPr id="7" name="Freeform 7"/>
            <p:cNvSpPr/>
            <p:nvPr/>
          </p:nvSpPr>
          <p:spPr>
            <a:xfrm>
              <a:off x="0" y="0"/>
              <a:ext cx="3307842" cy="8795003"/>
            </a:xfrm>
            <a:custGeom>
              <a:avLst/>
              <a:gdLst/>
              <a:ahLst/>
              <a:cxnLst/>
              <a:rect l="l" t="t" r="r" b="b"/>
              <a:pathLst>
                <a:path w="3307842" h="8795003">
                  <a:moveTo>
                    <a:pt x="2946273" y="0"/>
                  </a:moveTo>
                  <a:lnTo>
                    <a:pt x="0" y="8784209"/>
                  </a:lnTo>
                  <a:lnTo>
                    <a:pt x="3303778" y="8795003"/>
                  </a:lnTo>
                  <a:cubicBezTo>
                    <a:pt x="3307842" y="5866892"/>
                    <a:pt x="3287395" y="2938907"/>
                    <a:pt x="3291459" y="10795"/>
                  </a:cubicBezTo>
                  <a:lnTo>
                    <a:pt x="2946273" y="0"/>
                  </a:lnTo>
                  <a:close/>
                </a:path>
              </a:pathLst>
            </a:custGeom>
            <a:solidFill>
              <a:srgbClr val="DDA83F">
                <a:alpha val="29804"/>
              </a:srgbClr>
            </a:solidFill>
          </p:spPr>
        </p:sp>
      </p:grpSp>
      <p:grpSp>
        <p:nvGrpSpPr>
          <p:cNvPr id="8" name="Group 8"/>
          <p:cNvGrpSpPr/>
          <p:nvPr/>
        </p:nvGrpSpPr>
        <p:grpSpPr>
          <a:xfrm>
            <a:off x="7868133" y="-8134"/>
            <a:ext cx="2127403" cy="6596259"/>
            <a:chOff x="0" y="0"/>
            <a:chExt cx="2836538" cy="8795012"/>
          </a:xfrm>
        </p:grpSpPr>
        <p:sp>
          <p:nvSpPr>
            <p:cNvPr id="9" name="Freeform 9"/>
            <p:cNvSpPr/>
            <p:nvPr/>
          </p:nvSpPr>
          <p:spPr>
            <a:xfrm>
              <a:off x="0" y="0"/>
              <a:ext cx="2839466" cy="8795004"/>
            </a:xfrm>
            <a:custGeom>
              <a:avLst/>
              <a:gdLst/>
              <a:ahLst/>
              <a:cxnLst/>
              <a:rect l="l" t="t" r="r" b="b"/>
              <a:pathLst>
                <a:path w="2839466" h="8795004">
                  <a:moveTo>
                    <a:pt x="0" y="0"/>
                  </a:moveTo>
                  <a:lnTo>
                    <a:pt x="1750568" y="8795004"/>
                  </a:lnTo>
                  <a:lnTo>
                    <a:pt x="2835402" y="8795004"/>
                  </a:lnTo>
                  <a:cubicBezTo>
                    <a:pt x="2831338" y="5863336"/>
                    <a:pt x="2839466" y="2931668"/>
                    <a:pt x="2835402" y="0"/>
                  </a:cubicBezTo>
                  <a:lnTo>
                    <a:pt x="0" y="0"/>
                  </a:lnTo>
                  <a:close/>
                </a:path>
              </a:pathLst>
            </a:custGeom>
            <a:solidFill>
              <a:srgbClr val="DDA83F">
                <a:alpha val="19608"/>
              </a:srgbClr>
            </a:solidFill>
          </p:spPr>
        </p:sp>
      </p:grpSp>
      <p:grpSp>
        <p:nvGrpSpPr>
          <p:cNvPr id="10" name="Group 10"/>
          <p:cNvGrpSpPr/>
          <p:nvPr/>
        </p:nvGrpSpPr>
        <p:grpSpPr>
          <a:xfrm>
            <a:off x="9059103" y="-8134"/>
            <a:ext cx="936435" cy="6596259"/>
            <a:chOff x="0" y="0"/>
            <a:chExt cx="1248580" cy="8795012"/>
          </a:xfrm>
        </p:grpSpPr>
        <p:sp>
          <p:nvSpPr>
            <p:cNvPr id="11" name="Freeform 11"/>
            <p:cNvSpPr/>
            <p:nvPr/>
          </p:nvSpPr>
          <p:spPr>
            <a:xfrm>
              <a:off x="0" y="0"/>
              <a:ext cx="1248537" cy="8795004"/>
            </a:xfrm>
            <a:custGeom>
              <a:avLst/>
              <a:gdLst/>
              <a:ahLst/>
              <a:cxnLst/>
              <a:rect l="l" t="t" r="r" b="b"/>
              <a:pathLst>
                <a:path w="1248537" h="8795004">
                  <a:moveTo>
                    <a:pt x="985774" y="0"/>
                  </a:moveTo>
                  <a:lnTo>
                    <a:pt x="0" y="8795004"/>
                  </a:lnTo>
                  <a:lnTo>
                    <a:pt x="1248537" y="8795004"/>
                  </a:lnTo>
                  <a:cubicBezTo>
                    <a:pt x="1245870" y="5863336"/>
                    <a:pt x="1243076" y="2931668"/>
                    <a:pt x="1240409" y="0"/>
                  </a:cubicBezTo>
                  <a:lnTo>
                    <a:pt x="985774" y="0"/>
                  </a:lnTo>
                  <a:close/>
                </a:path>
              </a:pathLst>
            </a:custGeom>
            <a:solidFill>
              <a:srgbClr val="2B4743">
                <a:alpha val="69804"/>
              </a:srgbClr>
            </a:solidFill>
          </p:spPr>
        </p:sp>
      </p:grpSp>
      <p:grpSp>
        <p:nvGrpSpPr>
          <p:cNvPr id="12" name="Group 12"/>
          <p:cNvGrpSpPr/>
          <p:nvPr/>
        </p:nvGrpSpPr>
        <p:grpSpPr>
          <a:xfrm>
            <a:off x="8820449" y="-8135"/>
            <a:ext cx="1164928" cy="6596259"/>
            <a:chOff x="0" y="0"/>
            <a:chExt cx="1553237" cy="8795012"/>
          </a:xfrm>
        </p:grpSpPr>
        <p:sp>
          <p:nvSpPr>
            <p:cNvPr id="13" name="Freeform 13"/>
            <p:cNvSpPr/>
            <p:nvPr/>
          </p:nvSpPr>
          <p:spPr>
            <a:xfrm>
              <a:off x="0" y="0"/>
              <a:ext cx="1556385" cy="8795004"/>
            </a:xfrm>
            <a:custGeom>
              <a:avLst/>
              <a:gdLst/>
              <a:ahLst/>
              <a:cxnLst/>
              <a:rect l="l" t="t" r="r" b="b"/>
              <a:pathLst>
                <a:path w="1556385" h="8795004">
                  <a:moveTo>
                    <a:pt x="0" y="0"/>
                  </a:moveTo>
                  <a:lnTo>
                    <a:pt x="1366647" y="8795004"/>
                  </a:lnTo>
                  <a:lnTo>
                    <a:pt x="1552956" y="8795004"/>
                  </a:lnTo>
                  <a:cubicBezTo>
                    <a:pt x="1556385" y="5859780"/>
                    <a:pt x="1528826" y="2935224"/>
                    <a:pt x="1532255" y="0"/>
                  </a:cubicBezTo>
                  <a:lnTo>
                    <a:pt x="0" y="0"/>
                  </a:lnTo>
                  <a:close/>
                </a:path>
              </a:pathLst>
            </a:custGeom>
            <a:solidFill>
              <a:srgbClr val="DDA83F">
                <a:alpha val="64706"/>
              </a:srgbClr>
            </a:solidFill>
          </p:spPr>
        </p:sp>
      </p:grpSp>
      <p:grpSp>
        <p:nvGrpSpPr>
          <p:cNvPr id="14" name="Group 14"/>
          <p:cNvGrpSpPr/>
          <p:nvPr/>
        </p:nvGrpSpPr>
        <p:grpSpPr>
          <a:xfrm>
            <a:off x="8801957" y="4701156"/>
            <a:ext cx="1194757" cy="1886970"/>
            <a:chOff x="0" y="0"/>
            <a:chExt cx="1593009" cy="2515959"/>
          </a:xfrm>
        </p:grpSpPr>
        <p:sp>
          <p:nvSpPr>
            <p:cNvPr id="15" name="Freeform 15"/>
            <p:cNvSpPr/>
            <p:nvPr/>
          </p:nvSpPr>
          <p:spPr>
            <a:xfrm>
              <a:off x="0" y="0"/>
              <a:ext cx="1592961" cy="2515997"/>
            </a:xfrm>
            <a:custGeom>
              <a:avLst/>
              <a:gdLst/>
              <a:ahLst/>
              <a:cxnLst/>
              <a:rect l="l" t="t" r="r" b="b"/>
              <a:pathLst>
                <a:path w="1592961" h="2515997">
                  <a:moveTo>
                    <a:pt x="0" y="2515997"/>
                  </a:moveTo>
                  <a:lnTo>
                    <a:pt x="1585595" y="0"/>
                  </a:lnTo>
                  <a:cubicBezTo>
                    <a:pt x="1588008" y="836422"/>
                    <a:pt x="1590548" y="1672971"/>
                    <a:pt x="1592961" y="2509393"/>
                  </a:cubicBezTo>
                  <a:lnTo>
                    <a:pt x="0" y="2515997"/>
                  </a:lnTo>
                  <a:close/>
                </a:path>
              </a:pathLst>
            </a:custGeom>
            <a:solidFill>
              <a:srgbClr val="DDA83F">
                <a:alpha val="80000"/>
              </a:srgbClr>
            </a:solidFill>
          </p:spPr>
        </p:sp>
      </p:grpSp>
      <p:sp>
        <p:nvSpPr>
          <p:cNvPr id="16" name="Freeform 16"/>
          <p:cNvSpPr/>
          <p:nvPr/>
        </p:nvSpPr>
        <p:spPr>
          <a:xfrm>
            <a:off x="240389" y="974783"/>
            <a:ext cx="7777030" cy="3951883"/>
          </a:xfrm>
          <a:custGeom>
            <a:avLst/>
            <a:gdLst/>
            <a:ahLst/>
            <a:cxnLst/>
            <a:rect l="l" t="t" r="r" b="b"/>
            <a:pathLst>
              <a:path w="7777030" h="3951883">
                <a:moveTo>
                  <a:pt x="0" y="0"/>
                </a:moveTo>
                <a:lnTo>
                  <a:pt x="7777030" y="0"/>
                </a:lnTo>
                <a:lnTo>
                  <a:pt x="7777030" y="3951883"/>
                </a:lnTo>
                <a:lnTo>
                  <a:pt x="0" y="3951883"/>
                </a:lnTo>
                <a:lnTo>
                  <a:pt x="0" y="0"/>
                </a:lnTo>
                <a:close/>
              </a:path>
            </a:pathLst>
          </a:custGeom>
          <a:blipFill>
            <a:blip r:embed="rId3"/>
            <a:stretch>
              <a:fillRect/>
            </a:stretch>
          </a:blipFill>
        </p:spPr>
      </p:sp>
      <p:sp>
        <p:nvSpPr>
          <p:cNvPr id="17" name="TextBox 17"/>
          <p:cNvSpPr txBox="1"/>
          <p:nvPr/>
        </p:nvSpPr>
        <p:spPr>
          <a:xfrm>
            <a:off x="194398" y="141950"/>
            <a:ext cx="5403340" cy="371475"/>
          </a:xfrm>
          <a:prstGeom prst="rect">
            <a:avLst/>
          </a:prstGeom>
        </p:spPr>
        <p:txBody>
          <a:bodyPr lIns="0" tIns="0" rIns="0" bIns="0" rtlCol="0" anchor="t">
            <a:spAutoFit/>
          </a:bodyPr>
          <a:lstStyle/>
          <a:p>
            <a:pPr algn="l">
              <a:lnSpc>
                <a:spcPts val="2959"/>
              </a:lnSpc>
            </a:pPr>
            <a:r>
              <a:rPr lang="en-US" sz="2465">
                <a:solidFill>
                  <a:srgbClr val="2B4743"/>
                </a:solidFill>
                <a:latin typeface="Cardo Bold"/>
                <a:ea typeface="Cardo Bold"/>
                <a:cs typeface="Cardo Bold"/>
                <a:sym typeface="Cardo Bold"/>
              </a:rPr>
              <a:t>3) Encoding Categorical Data</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EDEEB"/>
        </a:solidFill>
        <a:effectLst/>
      </p:bgPr>
    </p:bg>
    <p:spTree>
      <p:nvGrpSpPr>
        <p:cNvPr id="1" name=""/>
        <p:cNvGrpSpPr/>
        <p:nvPr/>
      </p:nvGrpSpPr>
      <p:grpSpPr>
        <a:xfrm>
          <a:off x="0" y="0"/>
          <a:ext cx="0" cy="0"/>
          <a:chOff x="0" y="0"/>
          <a:chExt cx="0" cy="0"/>
        </a:xfrm>
      </p:grpSpPr>
      <p:grpSp>
        <p:nvGrpSpPr>
          <p:cNvPr id="2" name="Group 2"/>
          <p:cNvGrpSpPr/>
          <p:nvPr/>
        </p:nvGrpSpPr>
        <p:grpSpPr>
          <a:xfrm>
            <a:off x="-9245" y="3855273"/>
            <a:ext cx="499269" cy="2740986"/>
            <a:chOff x="0" y="0"/>
            <a:chExt cx="665692" cy="3654648"/>
          </a:xfrm>
        </p:grpSpPr>
        <p:sp>
          <p:nvSpPr>
            <p:cNvPr id="3" name="Freeform 3"/>
            <p:cNvSpPr/>
            <p:nvPr/>
          </p:nvSpPr>
          <p:spPr>
            <a:xfrm>
              <a:off x="0" y="0"/>
              <a:ext cx="665734" cy="3654679"/>
            </a:xfrm>
            <a:custGeom>
              <a:avLst/>
              <a:gdLst/>
              <a:ahLst/>
              <a:cxnLst/>
              <a:rect l="l" t="t" r="r" b="b"/>
              <a:pathLst>
                <a:path w="665734" h="3654679">
                  <a:moveTo>
                    <a:pt x="0" y="0"/>
                  </a:moveTo>
                  <a:lnTo>
                    <a:pt x="665734" y="3654679"/>
                  </a:lnTo>
                  <a:lnTo>
                    <a:pt x="0" y="3643757"/>
                  </a:lnTo>
                  <a:cubicBezTo>
                    <a:pt x="4064" y="2440051"/>
                    <a:pt x="8255" y="1236345"/>
                    <a:pt x="0" y="0"/>
                  </a:cubicBezTo>
                  <a:close/>
                </a:path>
              </a:pathLst>
            </a:custGeom>
            <a:solidFill>
              <a:srgbClr val="DDA83F">
                <a:alpha val="84706"/>
              </a:srgbClr>
            </a:solidFill>
          </p:spPr>
        </p:sp>
      </p:grpSp>
      <p:sp>
        <p:nvSpPr>
          <p:cNvPr id="4" name="AutoShape 4"/>
          <p:cNvSpPr/>
          <p:nvPr/>
        </p:nvSpPr>
        <p:spPr>
          <a:xfrm rot="-1825605">
            <a:off x="5246115" y="5299707"/>
            <a:ext cx="5106246" cy="0"/>
          </a:xfrm>
          <a:prstGeom prst="line">
            <a:avLst/>
          </a:prstGeom>
          <a:ln w="9525" cap="rnd">
            <a:solidFill>
              <a:srgbClr val="CEDEEB"/>
            </a:solidFill>
            <a:prstDash val="solid"/>
            <a:headEnd type="none" w="sm" len="sm"/>
            <a:tailEnd type="none" w="sm" len="sm"/>
          </a:ln>
        </p:spPr>
      </p:sp>
      <p:sp>
        <p:nvSpPr>
          <p:cNvPr id="5" name="AutoShape 5"/>
          <p:cNvSpPr/>
          <p:nvPr/>
        </p:nvSpPr>
        <p:spPr>
          <a:xfrm rot="4710223">
            <a:off x="4990255" y="3294062"/>
            <a:ext cx="6732342" cy="0"/>
          </a:xfrm>
          <a:prstGeom prst="line">
            <a:avLst/>
          </a:prstGeom>
          <a:ln w="9525" cap="rnd">
            <a:solidFill>
              <a:srgbClr val="CEDEEB"/>
            </a:solidFill>
            <a:prstDash val="solid"/>
            <a:headEnd type="none" w="sm" len="sm"/>
            <a:tailEnd type="none" w="sm" len="sm"/>
          </a:ln>
        </p:spPr>
      </p:sp>
      <p:grpSp>
        <p:nvGrpSpPr>
          <p:cNvPr id="6" name="Group 6"/>
          <p:cNvGrpSpPr/>
          <p:nvPr/>
        </p:nvGrpSpPr>
        <p:grpSpPr>
          <a:xfrm>
            <a:off x="7526047" y="1"/>
            <a:ext cx="2478262" cy="6596258"/>
            <a:chOff x="0" y="0"/>
            <a:chExt cx="3304349" cy="8795011"/>
          </a:xfrm>
        </p:grpSpPr>
        <p:sp>
          <p:nvSpPr>
            <p:cNvPr id="7" name="Freeform 7"/>
            <p:cNvSpPr/>
            <p:nvPr/>
          </p:nvSpPr>
          <p:spPr>
            <a:xfrm>
              <a:off x="0" y="0"/>
              <a:ext cx="3307842" cy="8795003"/>
            </a:xfrm>
            <a:custGeom>
              <a:avLst/>
              <a:gdLst/>
              <a:ahLst/>
              <a:cxnLst/>
              <a:rect l="l" t="t" r="r" b="b"/>
              <a:pathLst>
                <a:path w="3307842" h="8795003">
                  <a:moveTo>
                    <a:pt x="2946273" y="0"/>
                  </a:moveTo>
                  <a:lnTo>
                    <a:pt x="0" y="8784209"/>
                  </a:lnTo>
                  <a:lnTo>
                    <a:pt x="3303778" y="8795003"/>
                  </a:lnTo>
                  <a:cubicBezTo>
                    <a:pt x="3307842" y="5866892"/>
                    <a:pt x="3287395" y="2938907"/>
                    <a:pt x="3291459" y="10795"/>
                  </a:cubicBezTo>
                  <a:lnTo>
                    <a:pt x="2946273" y="0"/>
                  </a:lnTo>
                  <a:close/>
                </a:path>
              </a:pathLst>
            </a:custGeom>
            <a:solidFill>
              <a:srgbClr val="DDA83F">
                <a:alpha val="29804"/>
              </a:srgbClr>
            </a:solidFill>
          </p:spPr>
        </p:sp>
      </p:grpSp>
      <p:grpSp>
        <p:nvGrpSpPr>
          <p:cNvPr id="8" name="Group 8"/>
          <p:cNvGrpSpPr/>
          <p:nvPr/>
        </p:nvGrpSpPr>
        <p:grpSpPr>
          <a:xfrm>
            <a:off x="7868133" y="-8134"/>
            <a:ext cx="2127403" cy="6596259"/>
            <a:chOff x="0" y="0"/>
            <a:chExt cx="2836538" cy="8795012"/>
          </a:xfrm>
        </p:grpSpPr>
        <p:sp>
          <p:nvSpPr>
            <p:cNvPr id="9" name="Freeform 9"/>
            <p:cNvSpPr/>
            <p:nvPr/>
          </p:nvSpPr>
          <p:spPr>
            <a:xfrm>
              <a:off x="0" y="0"/>
              <a:ext cx="2839466" cy="8795004"/>
            </a:xfrm>
            <a:custGeom>
              <a:avLst/>
              <a:gdLst/>
              <a:ahLst/>
              <a:cxnLst/>
              <a:rect l="l" t="t" r="r" b="b"/>
              <a:pathLst>
                <a:path w="2839466" h="8795004">
                  <a:moveTo>
                    <a:pt x="0" y="0"/>
                  </a:moveTo>
                  <a:lnTo>
                    <a:pt x="1750568" y="8795004"/>
                  </a:lnTo>
                  <a:lnTo>
                    <a:pt x="2835402" y="8795004"/>
                  </a:lnTo>
                  <a:cubicBezTo>
                    <a:pt x="2831338" y="5863336"/>
                    <a:pt x="2839466" y="2931668"/>
                    <a:pt x="2835402" y="0"/>
                  </a:cubicBezTo>
                  <a:lnTo>
                    <a:pt x="0" y="0"/>
                  </a:lnTo>
                  <a:close/>
                </a:path>
              </a:pathLst>
            </a:custGeom>
            <a:solidFill>
              <a:srgbClr val="DDA83F">
                <a:alpha val="19608"/>
              </a:srgbClr>
            </a:solidFill>
          </p:spPr>
        </p:sp>
      </p:grpSp>
      <p:grpSp>
        <p:nvGrpSpPr>
          <p:cNvPr id="10" name="Group 10"/>
          <p:cNvGrpSpPr/>
          <p:nvPr/>
        </p:nvGrpSpPr>
        <p:grpSpPr>
          <a:xfrm>
            <a:off x="9059103" y="-8134"/>
            <a:ext cx="936435" cy="6596259"/>
            <a:chOff x="0" y="0"/>
            <a:chExt cx="1248580" cy="8795012"/>
          </a:xfrm>
        </p:grpSpPr>
        <p:sp>
          <p:nvSpPr>
            <p:cNvPr id="11" name="Freeform 11"/>
            <p:cNvSpPr/>
            <p:nvPr/>
          </p:nvSpPr>
          <p:spPr>
            <a:xfrm>
              <a:off x="0" y="0"/>
              <a:ext cx="1248537" cy="8795004"/>
            </a:xfrm>
            <a:custGeom>
              <a:avLst/>
              <a:gdLst/>
              <a:ahLst/>
              <a:cxnLst/>
              <a:rect l="l" t="t" r="r" b="b"/>
              <a:pathLst>
                <a:path w="1248537" h="8795004">
                  <a:moveTo>
                    <a:pt x="985774" y="0"/>
                  </a:moveTo>
                  <a:lnTo>
                    <a:pt x="0" y="8795004"/>
                  </a:lnTo>
                  <a:lnTo>
                    <a:pt x="1248537" y="8795004"/>
                  </a:lnTo>
                  <a:cubicBezTo>
                    <a:pt x="1245870" y="5863336"/>
                    <a:pt x="1243076" y="2931668"/>
                    <a:pt x="1240409" y="0"/>
                  </a:cubicBezTo>
                  <a:lnTo>
                    <a:pt x="985774" y="0"/>
                  </a:lnTo>
                  <a:close/>
                </a:path>
              </a:pathLst>
            </a:custGeom>
            <a:solidFill>
              <a:srgbClr val="2B4743">
                <a:alpha val="69804"/>
              </a:srgbClr>
            </a:solidFill>
          </p:spPr>
        </p:sp>
      </p:grpSp>
      <p:grpSp>
        <p:nvGrpSpPr>
          <p:cNvPr id="12" name="Group 12"/>
          <p:cNvGrpSpPr/>
          <p:nvPr/>
        </p:nvGrpSpPr>
        <p:grpSpPr>
          <a:xfrm>
            <a:off x="8820449" y="-8135"/>
            <a:ext cx="1164928" cy="6596259"/>
            <a:chOff x="0" y="0"/>
            <a:chExt cx="1553237" cy="8795012"/>
          </a:xfrm>
        </p:grpSpPr>
        <p:sp>
          <p:nvSpPr>
            <p:cNvPr id="13" name="Freeform 13"/>
            <p:cNvSpPr/>
            <p:nvPr/>
          </p:nvSpPr>
          <p:spPr>
            <a:xfrm>
              <a:off x="0" y="0"/>
              <a:ext cx="1556385" cy="8795004"/>
            </a:xfrm>
            <a:custGeom>
              <a:avLst/>
              <a:gdLst/>
              <a:ahLst/>
              <a:cxnLst/>
              <a:rect l="l" t="t" r="r" b="b"/>
              <a:pathLst>
                <a:path w="1556385" h="8795004">
                  <a:moveTo>
                    <a:pt x="0" y="0"/>
                  </a:moveTo>
                  <a:lnTo>
                    <a:pt x="1366647" y="8795004"/>
                  </a:lnTo>
                  <a:lnTo>
                    <a:pt x="1552956" y="8795004"/>
                  </a:lnTo>
                  <a:cubicBezTo>
                    <a:pt x="1556385" y="5859780"/>
                    <a:pt x="1528826" y="2935224"/>
                    <a:pt x="1532255" y="0"/>
                  </a:cubicBezTo>
                  <a:lnTo>
                    <a:pt x="0" y="0"/>
                  </a:lnTo>
                  <a:close/>
                </a:path>
              </a:pathLst>
            </a:custGeom>
            <a:solidFill>
              <a:srgbClr val="DDA83F">
                <a:alpha val="64706"/>
              </a:srgbClr>
            </a:solidFill>
          </p:spPr>
        </p:sp>
      </p:grpSp>
      <p:grpSp>
        <p:nvGrpSpPr>
          <p:cNvPr id="14" name="Group 14"/>
          <p:cNvGrpSpPr/>
          <p:nvPr/>
        </p:nvGrpSpPr>
        <p:grpSpPr>
          <a:xfrm>
            <a:off x="8801957" y="4701156"/>
            <a:ext cx="1194757" cy="1886970"/>
            <a:chOff x="0" y="0"/>
            <a:chExt cx="1593009" cy="2515959"/>
          </a:xfrm>
        </p:grpSpPr>
        <p:sp>
          <p:nvSpPr>
            <p:cNvPr id="15" name="Freeform 15"/>
            <p:cNvSpPr/>
            <p:nvPr/>
          </p:nvSpPr>
          <p:spPr>
            <a:xfrm>
              <a:off x="0" y="0"/>
              <a:ext cx="1592961" cy="2515997"/>
            </a:xfrm>
            <a:custGeom>
              <a:avLst/>
              <a:gdLst/>
              <a:ahLst/>
              <a:cxnLst/>
              <a:rect l="l" t="t" r="r" b="b"/>
              <a:pathLst>
                <a:path w="1592961" h="2515997">
                  <a:moveTo>
                    <a:pt x="0" y="2515997"/>
                  </a:moveTo>
                  <a:lnTo>
                    <a:pt x="1585595" y="0"/>
                  </a:lnTo>
                  <a:cubicBezTo>
                    <a:pt x="1588008" y="836422"/>
                    <a:pt x="1590548" y="1672971"/>
                    <a:pt x="1592961" y="2509393"/>
                  </a:cubicBezTo>
                  <a:lnTo>
                    <a:pt x="0" y="2515997"/>
                  </a:lnTo>
                  <a:close/>
                </a:path>
              </a:pathLst>
            </a:custGeom>
            <a:solidFill>
              <a:srgbClr val="DDA83F">
                <a:alpha val="80000"/>
              </a:srgbClr>
            </a:solidFill>
          </p:spPr>
        </p:sp>
      </p:grpSp>
      <p:sp>
        <p:nvSpPr>
          <p:cNvPr id="16" name="Freeform 16"/>
          <p:cNvSpPr/>
          <p:nvPr/>
        </p:nvSpPr>
        <p:spPr>
          <a:xfrm>
            <a:off x="2296072" y="590955"/>
            <a:ext cx="6052784" cy="3566087"/>
          </a:xfrm>
          <a:custGeom>
            <a:avLst/>
            <a:gdLst/>
            <a:ahLst/>
            <a:cxnLst/>
            <a:rect l="l" t="t" r="r" b="b"/>
            <a:pathLst>
              <a:path w="6052784" h="3566087">
                <a:moveTo>
                  <a:pt x="0" y="0"/>
                </a:moveTo>
                <a:lnTo>
                  <a:pt x="6052784" y="0"/>
                </a:lnTo>
                <a:lnTo>
                  <a:pt x="6052784" y="3566087"/>
                </a:lnTo>
                <a:lnTo>
                  <a:pt x="0" y="3566087"/>
                </a:lnTo>
                <a:lnTo>
                  <a:pt x="0" y="0"/>
                </a:lnTo>
                <a:close/>
              </a:path>
            </a:pathLst>
          </a:custGeom>
          <a:blipFill>
            <a:blip r:embed="rId3"/>
            <a:stretch>
              <a:fillRect/>
            </a:stretch>
          </a:blipFill>
        </p:spPr>
      </p:sp>
      <p:sp>
        <p:nvSpPr>
          <p:cNvPr id="17" name="Freeform 17"/>
          <p:cNvSpPr/>
          <p:nvPr/>
        </p:nvSpPr>
        <p:spPr>
          <a:xfrm>
            <a:off x="1259905" y="4157042"/>
            <a:ext cx="6772170" cy="2440422"/>
          </a:xfrm>
          <a:custGeom>
            <a:avLst/>
            <a:gdLst/>
            <a:ahLst/>
            <a:cxnLst/>
            <a:rect l="l" t="t" r="r" b="b"/>
            <a:pathLst>
              <a:path w="6772170" h="2440422">
                <a:moveTo>
                  <a:pt x="0" y="0"/>
                </a:moveTo>
                <a:lnTo>
                  <a:pt x="6772170" y="0"/>
                </a:lnTo>
                <a:lnTo>
                  <a:pt x="6772170" y="2440422"/>
                </a:lnTo>
                <a:lnTo>
                  <a:pt x="0" y="2440422"/>
                </a:lnTo>
                <a:lnTo>
                  <a:pt x="0" y="0"/>
                </a:lnTo>
                <a:close/>
              </a:path>
            </a:pathLst>
          </a:custGeom>
          <a:blipFill>
            <a:blip r:embed="rId4"/>
            <a:stretch>
              <a:fillRect/>
            </a:stretch>
          </a:blipFill>
        </p:spPr>
      </p:sp>
      <p:sp>
        <p:nvSpPr>
          <p:cNvPr id="18" name="TextBox 18"/>
          <p:cNvSpPr txBox="1"/>
          <p:nvPr/>
        </p:nvSpPr>
        <p:spPr>
          <a:xfrm>
            <a:off x="264919" y="116159"/>
            <a:ext cx="9059103" cy="771525"/>
          </a:xfrm>
          <a:prstGeom prst="rect">
            <a:avLst/>
          </a:prstGeom>
        </p:spPr>
        <p:txBody>
          <a:bodyPr lIns="0" tIns="0" rIns="0" bIns="0" rtlCol="0" anchor="t">
            <a:spAutoFit/>
          </a:bodyPr>
          <a:lstStyle/>
          <a:p>
            <a:pPr algn="l">
              <a:lnSpc>
                <a:spcPts val="3079"/>
              </a:lnSpc>
            </a:pPr>
            <a:r>
              <a:rPr lang="en-US" sz="2565">
                <a:solidFill>
                  <a:srgbClr val="2B4743"/>
                </a:solidFill>
                <a:latin typeface="Cardo Bold"/>
                <a:ea typeface="Cardo Bold"/>
                <a:cs typeface="Cardo Bold"/>
                <a:sym typeface="Cardo Bold"/>
              </a:rPr>
              <a:t>Splitting The Dataset into Training set and Test set:</a:t>
            </a:r>
          </a:p>
          <a:p>
            <a:pPr algn="l">
              <a:lnSpc>
                <a:spcPts val="3079"/>
              </a:lnSpc>
            </a:pPr>
            <a:endParaRPr lang="en-US" sz="2565">
              <a:solidFill>
                <a:srgbClr val="2B4743"/>
              </a:solidFill>
              <a:latin typeface="Cardo Bold"/>
              <a:ea typeface="Cardo Bold"/>
              <a:cs typeface="Cardo Bold"/>
              <a:sym typeface="Cardo Bo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CEDEEB"/>
        </a:solidFill>
        <a:effectLst/>
      </p:bgPr>
    </p:bg>
    <p:spTree>
      <p:nvGrpSpPr>
        <p:cNvPr id="1" name=""/>
        <p:cNvGrpSpPr/>
        <p:nvPr/>
      </p:nvGrpSpPr>
      <p:grpSpPr>
        <a:xfrm>
          <a:off x="0" y="0"/>
          <a:ext cx="0" cy="0"/>
          <a:chOff x="0" y="0"/>
          <a:chExt cx="0" cy="0"/>
        </a:xfrm>
      </p:grpSpPr>
      <p:grpSp>
        <p:nvGrpSpPr>
          <p:cNvPr id="2" name="Group 2"/>
          <p:cNvGrpSpPr/>
          <p:nvPr/>
        </p:nvGrpSpPr>
        <p:grpSpPr>
          <a:xfrm>
            <a:off x="-9245" y="3855273"/>
            <a:ext cx="499269" cy="2740986"/>
            <a:chOff x="0" y="0"/>
            <a:chExt cx="665692" cy="3654648"/>
          </a:xfrm>
        </p:grpSpPr>
        <p:sp>
          <p:nvSpPr>
            <p:cNvPr id="3" name="Freeform 3"/>
            <p:cNvSpPr/>
            <p:nvPr/>
          </p:nvSpPr>
          <p:spPr>
            <a:xfrm>
              <a:off x="0" y="0"/>
              <a:ext cx="665734" cy="3654679"/>
            </a:xfrm>
            <a:custGeom>
              <a:avLst/>
              <a:gdLst/>
              <a:ahLst/>
              <a:cxnLst/>
              <a:rect l="l" t="t" r="r" b="b"/>
              <a:pathLst>
                <a:path w="665734" h="3654679">
                  <a:moveTo>
                    <a:pt x="0" y="0"/>
                  </a:moveTo>
                  <a:lnTo>
                    <a:pt x="665734" y="3654679"/>
                  </a:lnTo>
                  <a:lnTo>
                    <a:pt x="0" y="3643757"/>
                  </a:lnTo>
                  <a:cubicBezTo>
                    <a:pt x="4064" y="2440051"/>
                    <a:pt x="8255" y="1236345"/>
                    <a:pt x="0" y="0"/>
                  </a:cubicBezTo>
                  <a:close/>
                </a:path>
              </a:pathLst>
            </a:custGeom>
            <a:solidFill>
              <a:srgbClr val="DDA83F">
                <a:alpha val="84706"/>
              </a:srgbClr>
            </a:solidFill>
          </p:spPr>
        </p:sp>
      </p:grpSp>
      <p:sp>
        <p:nvSpPr>
          <p:cNvPr id="4" name="AutoShape 4"/>
          <p:cNvSpPr/>
          <p:nvPr/>
        </p:nvSpPr>
        <p:spPr>
          <a:xfrm rot="-1825605">
            <a:off x="5246115" y="5299707"/>
            <a:ext cx="5106246" cy="0"/>
          </a:xfrm>
          <a:prstGeom prst="line">
            <a:avLst/>
          </a:prstGeom>
          <a:ln w="9525" cap="rnd">
            <a:solidFill>
              <a:srgbClr val="CEDEEB"/>
            </a:solidFill>
            <a:prstDash val="solid"/>
            <a:headEnd type="none" w="sm" len="sm"/>
            <a:tailEnd type="none" w="sm" len="sm"/>
          </a:ln>
        </p:spPr>
      </p:sp>
      <p:sp>
        <p:nvSpPr>
          <p:cNvPr id="5" name="AutoShape 5"/>
          <p:cNvSpPr/>
          <p:nvPr/>
        </p:nvSpPr>
        <p:spPr>
          <a:xfrm rot="4710223">
            <a:off x="4990255" y="3294062"/>
            <a:ext cx="6732342" cy="0"/>
          </a:xfrm>
          <a:prstGeom prst="line">
            <a:avLst/>
          </a:prstGeom>
          <a:ln w="9525" cap="rnd">
            <a:solidFill>
              <a:srgbClr val="CEDEEB"/>
            </a:solidFill>
            <a:prstDash val="solid"/>
            <a:headEnd type="none" w="sm" len="sm"/>
            <a:tailEnd type="none" w="sm" len="sm"/>
          </a:ln>
        </p:spPr>
      </p:sp>
      <p:grpSp>
        <p:nvGrpSpPr>
          <p:cNvPr id="6" name="Group 6"/>
          <p:cNvGrpSpPr/>
          <p:nvPr/>
        </p:nvGrpSpPr>
        <p:grpSpPr>
          <a:xfrm>
            <a:off x="7526047" y="1"/>
            <a:ext cx="2478262" cy="6596258"/>
            <a:chOff x="0" y="0"/>
            <a:chExt cx="3304349" cy="8795011"/>
          </a:xfrm>
        </p:grpSpPr>
        <p:sp>
          <p:nvSpPr>
            <p:cNvPr id="7" name="Freeform 7"/>
            <p:cNvSpPr/>
            <p:nvPr/>
          </p:nvSpPr>
          <p:spPr>
            <a:xfrm>
              <a:off x="0" y="0"/>
              <a:ext cx="3307842" cy="8795003"/>
            </a:xfrm>
            <a:custGeom>
              <a:avLst/>
              <a:gdLst/>
              <a:ahLst/>
              <a:cxnLst/>
              <a:rect l="l" t="t" r="r" b="b"/>
              <a:pathLst>
                <a:path w="3307842" h="8795003">
                  <a:moveTo>
                    <a:pt x="2946273" y="0"/>
                  </a:moveTo>
                  <a:lnTo>
                    <a:pt x="0" y="8784209"/>
                  </a:lnTo>
                  <a:lnTo>
                    <a:pt x="3303778" y="8795003"/>
                  </a:lnTo>
                  <a:cubicBezTo>
                    <a:pt x="3307842" y="5866892"/>
                    <a:pt x="3287395" y="2938907"/>
                    <a:pt x="3291459" y="10795"/>
                  </a:cubicBezTo>
                  <a:lnTo>
                    <a:pt x="2946273" y="0"/>
                  </a:lnTo>
                  <a:close/>
                </a:path>
              </a:pathLst>
            </a:custGeom>
            <a:solidFill>
              <a:srgbClr val="DDA83F">
                <a:alpha val="29804"/>
              </a:srgbClr>
            </a:solidFill>
          </p:spPr>
        </p:sp>
      </p:grpSp>
      <p:grpSp>
        <p:nvGrpSpPr>
          <p:cNvPr id="8" name="Group 8"/>
          <p:cNvGrpSpPr/>
          <p:nvPr/>
        </p:nvGrpSpPr>
        <p:grpSpPr>
          <a:xfrm>
            <a:off x="7868133" y="-8134"/>
            <a:ext cx="2127403" cy="6596259"/>
            <a:chOff x="0" y="0"/>
            <a:chExt cx="2836538" cy="8795012"/>
          </a:xfrm>
        </p:grpSpPr>
        <p:sp>
          <p:nvSpPr>
            <p:cNvPr id="9" name="Freeform 9"/>
            <p:cNvSpPr/>
            <p:nvPr/>
          </p:nvSpPr>
          <p:spPr>
            <a:xfrm>
              <a:off x="0" y="0"/>
              <a:ext cx="2839466" cy="8795004"/>
            </a:xfrm>
            <a:custGeom>
              <a:avLst/>
              <a:gdLst/>
              <a:ahLst/>
              <a:cxnLst/>
              <a:rect l="l" t="t" r="r" b="b"/>
              <a:pathLst>
                <a:path w="2839466" h="8795004">
                  <a:moveTo>
                    <a:pt x="0" y="0"/>
                  </a:moveTo>
                  <a:lnTo>
                    <a:pt x="1750568" y="8795004"/>
                  </a:lnTo>
                  <a:lnTo>
                    <a:pt x="2835402" y="8795004"/>
                  </a:lnTo>
                  <a:cubicBezTo>
                    <a:pt x="2831338" y="5863336"/>
                    <a:pt x="2839466" y="2931668"/>
                    <a:pt x="2835402" y="0"/>
                  </a:cubicBezTo>
                  <a:lnTo>
                    <a:pt x="0" y="0"/>
                  </a:lnTo>
                  <a:close/>
                </a:path>
              </a:pathLst>
            </a:custGeom>
            <a:solidFill>
              <a:srgbClr val="DDA83F">
                <a:alpha val="19608"/>
              </a:srgbClr>
            </a:solidFill>
          </p:spPr>
        </p:sp>
      </p:grpSp>
      <p:grpSp>
        <p:nvGrpSpPr>
          <p:cNvPr id="10" name="Group 10"/>
          <p:cNvGrpSpPr/>
          <p:nvPr/>
        </p:nvGrpSpPr>
        <p:grpSpPr>
          <a:xfrm>
            <a:off x="9059103" y="-8134"/>
            <a:ext cx="936435" cy="6596259"/>
            <a:chOff x="0" y="0"/>
            <a:chExt cx="1248580" cy="8795012"/>
          </a:xfrm>
        </p:grpSpPr>
        <p:sp>
          <p:nvSpPr>
            <p:cNvPr id="11" name="Freeform 11"/>
            <p:cNvSpPr/>
            <p:nvPr/>
          </p:nvSpPr>
          <p:spPr>
            <a:xfrm>
              <a:off x="0" y="0"/>
              <a:ext cx="1248537" cy="8795004"/>
            </a:xfrm>
            <a:custGeom>
              <a:avLst/>
              <a:gdLst/>
              <a:ahLst/>
              <a:cxnLst/>
              <a:rect l="l" t="t" r="r" b="b"/>
              <a:pathLst>
                <a:path w="1248537" h="8795004">
                  <a:moveTo>
                    <a:pt x="985774" y="0"/>
                  </a:moveTo>
                  <a:lnTo>
                    <a:pt x="0" y="8795004"/>
                  </a:lnTo>
                  <a:lnTo>
                    <a:pt x="1248537" y="8795004"/>
                  </a:lnTo>
                  <a:cubicBezTo>
                    <a:pt x="1245870" y="5863336"/>
                    <a:pt x="1243076" y="2931668"/>
                    <a:pt x="1240409" y="0"/>
                  </a:cubicBezTo>
                  <a:lnTo>
                    <a:pt x="985774" y="0"/>
                  </a:lnTo>
                  <a:close/>
                </a:path>
              </a:pathLst>
            </a:custGeom>
            <a:solidFill>
              <a:srgbClr val="2B4743">
                <a:alpha val="69804"/>
              </a:srgbClr>
            </a:solidFill>
          </p:spPr>
        </p:sp>
      </p:grpSp>
      <p:grpSp>
        <p:nvGrpSpPr>
          <p:cNvPr id="12" name="Group 12"/>
          <p:cNvGrpSpPr/>
          <p:nvPr/>
        </p:nvGrpSpPr>
        <p:grpSpPr>
          <a:xfrm>
            <a:off x="8820449" y="-8135"/>
            <a:ext cx="1164928" cy="6596259"/>
            <a:chOff x="0" y="0"/>
            <a:chExt cx="1553237" cy="8795012"/>
          </a:xfrm>
        </p:grpSpPr>
        <p:sp>
          <p:nvSpPr>
            <p:cNvPr id="13" name="Freeform 13"/>
            <p:cNvSpPr/>
            <p:nvPr/>
          </p:nvSpPr>
          <p:spPr>
            <a:xfrm>
              <a:off x="0" y="0"/>
              <a:ext cx="1556385" cy="8795004"/>
            </a:xfrm>
            <a:custGeom>
              <a:avLst/>
              <a:gdLst/>
              <a:ahLst/>
              <a:cxnLst/>
              <a:rect l="l" t="t" r="r" b="b"/>
              <a:pathLst>
                <a:path w="1556385" h="8795004">
                  <a:moveTo>
                    <a:pt x="0" y="0"/>
                  </a:moveTo>
                  <a:lnTo>
                    <a:pt x="1366647" y="8795004"/>
                  </a:lnTo>
                  <a:lnTo>
                    <a:pt x="1552956" y="8795004"/>
                  </a:lnTo>
                  <a:cubicBezTo>
                    <a:pt x="1556385" y="5859780"/>
                    <a:pt x="1528826" y="2935224"/>
                    <a:pt x="1532255" y="0"/>
                  </a:cubicBezTo>
                  <a:lnTo>
                    <a:pt x="0" y="0"/>
                  </a:lnTo>
                  <a:close/>
                </a:path>
              </a:pathLst>
            </a:custGeom>
            <a:solidFill>
              <a:srgbClr val="DDA83F">
                <a:alpha val="64706"/>
              </a:srgbClr>
            </a:solidFill>
          </p:spPr>
        </p:sp>
      </p:grpSp>
      <p:grpSp>
        <p:nvGrpSpPr>
          <p:cNvPr id="14" name="Group 14"/>
          <p:cNvGrpSpPr/>
          <p:nvPr/>
        </p:nvGrpSpPr>
        <p:grpSpPr>
          <a:xfrm>
            <a:off x="8801957" y="4701156"/>
            <a:ext cx="1194757" cy="1886970"/>
            <a:chOff x="0" y="0"/>
            <a:chExt cx="1593009" cy="2515959"/>
          </a:xfrm>
        </p:grpSpPr>
        <p:sp>
          <p:nvSpPr>
            <p:cNvPr id="15" name="Freeform 15"/>
            <p:cNvSpPr/>
            <p:nvPr/>
          </p:nvSpPr>
          <p:spPr>
            <a:xfrm>
              <a:off x="0" y="0"/>
              <a:ext cx="1592961" cy="2515997"/>
            </a:xfrm>
            <a:custGeom>
              <a:avLst/>
              <a:gdLst/>
              <a:ahLst/>
              <a:cxnLst/>
              <a:rect l="l" t="t" r="r" b="b"/>
              <a:pathLst>
                <a:path w="1592961" h="2515997">
                  <a:moveTo>
                    <a:pt x="0" y="2515997"/>
                  </a:moveTo>
                  <a:lnTo>
                    <a:pt x="1585595" y="0"/>
                  </a:lnTo>
                  <a:cubicBezTo>
                    <a:pt x="1588008" y="836422"/>
                    <a:pt x="1590548" y="1672971"/>
                    <a:pt x="1592961" y="2509393"/>
                  </a:cubicBezTo>
                  <a:lnTo>
                    <a:pt x="0" y="2515997"/>
                  </a:lnTo>
                  <a:close/>
                </a:path>
              </a:pathLst>
            </a:custGeom>
            <a:solidFill>
              <a:srgbClr val="DDA83F">
                <a:alpha val="80000"/>
              </a:srgbClr>
            </a:solidFill>
          </p:spPr>
        </p:sp>
      </p:grpSp>
      <p:sp>
        <p:nvSpPr>
          <p:cNvPr id="16" name="Freeform 16"/>
          <p:cNvSpPr/>
          <p:nvPr/>
        </p:nvSpPr>
        <p:spPr>
          <a:xfrm>
            <a:off x="1328183" y="658178"/>
            <a:ext cx="6892761" cy="3402296"/>
          </a:xfrm>
          <a:custGeom>
            <a:avLst/>
            <a:gdLst/>
            <a:ahLst/>
            <a:cxnLst/>
            <a:rect l="l" t="t" r="r" b="b"/>
            <a:pathLst>
              <a:path w="6892761" h="3402296">
                <a:moveTo>
                  <a:pt x="0" y="0"/>
                </a:moveTo>
                <a:lnTo>
                  <a:pt x="6892761" y="0"/>
                </a:lnTo>
                <a:lnTo>
                  <a:pt x="6892761" y="3402295"/>
                </a:lnTo>
                <a:lnTo>
                  <a:pt x="0" y="3402295"/>
                </a:lnTo>
                <a:lnTo>
                  <a:pt x="0" y="0"/>
                </a:lnTo>
                <a:close/>
              </a:path>
            </a:pathLst>
          </a:custGeom>
          <a:blipFill>
            <a:blip r:embed="rId3"/>
            <a:stretch>
              <a:fillRect/>
            </a:stretch>
          </a:blipFill>
        </p:spPr>
      </p:sp>
      <p:sp>
        <p:nvSpPr>
          <p:cNvPr id="17" name="Freeform 17"/>
          <p:cNvSpPr/>
          <p:nvPr/>
        </p:nvSpPr>
        <p:spPr>
          <a:xfrm>
            <a:off x="4565340" y="2679757"/>
            <a:ext cx="4461978" cy="3833531"/>
          </a:xfrm>
          <a:custGeom>
            <a:avLst/>
            <a:gdLst/>
            <a:ahLst/>
            <a:cxnLst/>
            <a:rect l="l" t="t" r="r" b="b"/>
            <a:pathLst>
              <a:path w="4461978" h="3833531">
                <a:moveTo>
                  <a:pt x="0" y="0"/>
                </a:moveTo>
                <a:lnTo>
                  <a:pt x="4461979" y="0"/>
                </a:lnTo>
                <a:lnTo>
                  <a:pt x="4461979" y="3833530"/>
                </a:lnTo>
                <a:lnTo>
                  <a:pt x="0" y="3833530"/>
                </a:lnTo>
                <a:lnTo>
                  <a:pt x="0" y="0"/>
                </a:lnTo>
                <a:close/>
              </a:path>
            </a:pathLst>
          </a:custGeom>
          <a:blipFill>
            <a:blip r:embed="rId4"/>
            <a:stretch>
              <a:fillRect/>
            </a:stretch>
          </a:blipFill>
        </p:spPr>
      </p:sp>
      <p:sp>
        <p:nvSpPr>
          <p:cNvPr id="18" name="TextBox 18"/>
          <p:cNvSpPr txBox="1"/>
          <p:nvPr/>
        </p:nvSpPr>
        <p:spPr>
          <a:xfrm>
            <a:off x="194398" y="151475"/>
            <a:ext cx="5403340" cy="381000"/>
          </a:xfrm>
          <a:prstGeom prst="rect">
            <a:avLst/>
          </a:prstGeom>
        </p:spPr>
        <p:txBody>
          <a:bodyPr lIns="0" tIns="0" rIns="0" bIns="0" rtlCol="0" anchor="t">
            <a:spAutoFit/>
          </a:bodyPr>
          <a:lstStyle/>
          <a:p>
            <a:pPr algn="l">
              <a:lnSpc>
                <a:spcPts val="3079"/>
              </a:lnSpc>
            </a:pPr>
            <a:r>
              <a:rPr lang="en-US" sz="2565">
                <a:solidFill>
                  <a:srgbClr val="2B4743"/>
                </a:solidFill>
                <a:latin typeface="Cardo Bold"/>
                <a:ea typeface="Cardo Bold"/>
                <a:cs typeface="Cardo Bold"/>
                <a:sym typeface="Cardo Bold"/>
              </a:rPr>
              <a:t>Feature Scaling:</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EDEEB"/>
        </a:solidFill>
        <a:effectLst/>
      </p:bgPr>
    </p:bg>
    <p:spTree>
      <p:nvGrpSpPr>
        <p:cNvPr id="1" name=""/>
        <p:cNvGrpSpPr/>
        <p:nvPr/>
      </p:nvGrpSpPr>
      <p:grpSpPr>
        <a:xfrm>
          <a:off x="0" y="0"/>
          <a:ext cx="0" cy="0"/>
          <a:chOff x="0" y="0"/>
          <a:chExt cx="0" cy="0"/>
        </a:xfrm>
      </p:grpSpPr>
      <p:grpSp>
        <p:nvGrpSpPr>
          <p:cNvPr id="2" name="Group 2"/>
          <p:cNvGrpSpPr/>
          <p:nvPr/>
        </p:nvGrpSpPr>
        <p:grpSpPr>
          <a:xfrm>
            <a:off x="-9245" y="3855273"/>
            <a:ext cx="499269" cy="2740986"/>
            <a:chOff x="0" y="0"/>
            <a:chExt cx="665692" cy="3654648"/>
          </a:xfrm>
        </p:grpSpPr>
        <p:sp>
          <p:nvSpPr>
            <p:cNvPr id="3" name="Freeform 3"/>
            <p:cNvSpPr/>
            <p:nvPr/>
          </p:nvSpPr>
          <p:spPr>
            <a:xfrm>
              <a:off x="0" y="0"/>
              <a:ext cx="665734" cy="3654679"/>
            </a:xfrm>
            <a:custGeom>
              <a:avLst/>
              <a:gdLst/>
              <a:ahLst/>
              <a:cxnLst/>
              <a:rect l="l" t="t" r="r" b="b"/>
              <a:pathLst>
                <a:path w="665734" h="3654679">
                  <a:moveTo>
                    <a:pt x="0" y="0"/>
                  </a:moveTo>
                  <a:lnTo>
                    <a:pt x="665734" y="3654679"/>
                  </a:lnTo>
                  <a:lnTo>
                    <a:pt x="0" y="3643757"/>
                  </a:lnTo>
                  <a:cubicBezTo>
                    <a:pt x="4064" y="2440051"/>
                    <a:pt x="8255" y="1236345"/>
                    <a:pt x="0" y="0"/>
                  </a:cubicBezTo>
                  <a:close/>
                </a:path>
              </a:pathLst>
            </a:custGeom>
            <a:solidFill>
              <a:srgbClr val="DDA83F">
                <a:alpha val="84706"/>
              </a:srgbClr>
            </a:solidFill>
          </p:spPr>
        </p:sp>
      </p:grpSp>
      <p:sp>
        <p:nvSpPr>
          <p:cNvPr id="4" name="AutoShape 4"/>
          <p:cNvSpPr/>
          <p:nvPr/>
        </p:nvSpPr>
        <p:spPr>
          <a:xfrm rot="-1825605">
            <a:off x="5246115" y="5299707"/>
            <a:ext cx="5106246" cy="0"/>
          </a:xfrm>
          <a:prstGeom prst="line">
            <a:avLst/>
          </a:prstGeom>
          <a:ln w="9525" cap="rnd">
            <a:solidFill>
              <a:srgbClr val="CEDEEB"/>
            </a:solidFill>
            <a:prstDash val="solid"/>
            <a:headEnd type="none" w="sm" len="sm"/>
            <a:tailEnd type="none" w="sm" len="sm"/>
          </a:ln>
        </p:spPr>
      </p:sp>
      <p:sp>
        <p:nvSpPr>
          <p:cNvPr id="5" name="AutoShape 5"/>
          <p:cNvSpPr/>
          <p:nvPr/>
        </p:nvSpPr>
        <p:spPr>
          <a:xfrm rot="4710223">
            <a:off x="4990255" y="3294062"/>
            <a:ext cx="6732342" cy="0"/>
          </a:xfrm>
          <a:prstGeom prst="line">
            <a:avLst/>
          </a:prstGeom>
          <a:ln w="9525" cap="rnd">
            <a:solidFill>
              <a:srgbClr val="CEDEEB"/>
            </a:solidFill>
            <a:prstDash val="solid"/>
            <a:headEnd type="none" w="sm" len="sm"/>
            <a:tailEnd type="none" w="sm" len="sm"/>
          </a:ln>
        </p:spPr>
      </p:sp>
      <p:grpSp>
        <p:nvGrpSpPr>
          <p:cNvPr id="6" name="Group 6"/>
          <p:cNvGrpSpPr/>
          <p:nvPr/>
        </p:nvGrpSpPr>
        <p:grpSpPr>
          <a:xfrm>
            <a:off x="7526047" y="1"/>
            <a:ext cx="2478262" cy="6596258"/>
            <a:chOff x="0" y="0"/>
            <a:chExt cx="3304349" cy="8795011"/>
          </a:xfrm>
        </p:grpSpPr>
        <p:sp>
          <p:nvSpPr>
            <p:cNvPr id="7" name="Freeform 7"/>
            <p:cNvSpPr/>
            <p:nvPr/>
          </p:nvSpPr>
          <p:spPr>
            <a:xfrm>
              <a:off x="0" y="0"/>
              <a:ext cx="3307842" cy="8795003"/>
            </a:xfrm>
            <a:custGeom>
              <a:avLst/>
              <a:gdLst/>
              <a:ahLst/>
              <a:cxnLst/>
              <a:rect l="l" t="t" r="r" b="b"/>
              <a:pathLst>
                <a:path w="3307842" h="8795003">
                  <a:moveTo>
                    <a:pt x="2946273" y="0"/>
                  </a:moveTo>
                  <a:lnTo>
                    <a:pt x="0" y="8784209"/>
                  </a:lnTo>
                  <a:lnTo>
                    <a:pt x="3303778" y="8795003"/>
                  </a:lnTo>
                  <a:cubicBezTo>
                    <a:pt x="3307842" y="5866892"/>
                    <a:pt x="3287395" y="2938907"/>
                    <a:pt x="3291459" y="10795"/>
                  </a:cubicBezTo>
                  <a:lnTo>
                    <a:pt x="2946273" y="0"/>
                  </a:lnTo>
                  <a:close/>
                </a:path>
              </a:pathLst>
            </a:custGeom>
            <a:solidFill>
              <a:srgbClr val="DDA83F">
                <a:alpha val="29804"/>
              </a:srgbClr>
            </a:solidFill>
          </p:spPr>
        </p:sp>
      </p:grpSp>
      <p:grpSp>
        <p:nvGrpSpPr>
          <p:cNvPr id="8" name="Group 8"/>
          <p:cNvGrpSpPr/>
          <p:nvPr/>
        </p:nvGrpSpPr>
        <p:grpSpPr>
          <a:xfrm>
            <a:off x="7868133" y="-8134"/>
            <a:ext cx="2127403" cy="6596259"/>
            <a:chOff x="0" y="0"/>
            <a:chExt cx="2836538" cy="8795012"/>
          </a:xfrm>
        </p:grpSpPr>
        <p:sp>
          <p:nvSpPr>
            <p:cNvPr id="9" name="Freeform 9"/>
            <p:cNvSpPr/>
            <p:nvPr/>
          </p:nvSpPr>
          <p:spPr>
            <a:xfrm>
              <a:off x="0" y="0"/>
              <a:ext cx="2839466" cy="8795004"/>
            </a:xfrm>
            <a:custGeom>
              <a:avLst/>
              <a:gdLst/>
              <a:ahLst/>
              <a:cxnLst/>
              <a:rect l="l" t="t" r="r" b="b"/>
              <a:pathLst>
                <a:path w="2839466" h="8795004">
                  <a:moveTo>
                    <a:pt x="0" y="0"/>
                  </a:moveTo>
                  <a:lnTo>
                    <a:pt x="1750568" y="8795004"/>
                  </a:lnTo>
                  <a:lnTo>
                    <a:pt x="2835402" y="8795004"/>
                  </a:lnTo>
                  <a:cubicBezTo>
                    <a:pt x="2831338" y="5863336"/>
                    <a:pt x="2839466" y="2931668"/>
                    <a:pt x="2835402" y="0"/>
                  </a:cubicBezTo>
                  <a:lnTo>
                    <a:pt x="0" y="0"/>
                  </a:lnTo>
                  <a:close/>
                </a:path>
              </a:pathLst>
            </a:custGeom>
            <a:solidFill>
              <a:srgbClr val="DDA83F">
                <a:alpha val="19608"/>
              </a:srgbClr>
            </a:solidFill>
          </p:spPr>
        </p:sp>
      </p:grpSp>
      <p:grpSp>
        <p:nvGrpSpPr>
          <p:cNvPr id="10" name="Group 10"/>
          <p:cNvGrpSpPr/>
          <p:nvPr/>
        </p:nvGrpSpPr>
        <p:grpSpPr>
          <a:xfrm>
            <a:off x="9059103" y="-8134"/>
            <a:ext cx="936435" cy="6596259"/>
            <a:chOff x="0" y="0"/>
            <a:chExt cx="1248580" cy="8795012"/>
          </a:xfrm>
        </p:grpSpPr>
        <p:sp>
          <p:nvSpPr>
            <p:cNvPr id="11" name="Freeform 11"/>
            <p:cNvSpPr/>
            <p:nvPr/>
          </p:nvSpPr>
          <p:spPr>
            <a:xfrm>
              <a:off x="0" y="0"/>
              <a:ext cx="1248537" cy="8795004"/>
            </a:xfrm>
            <a:custGeom>
              <a:avLst/>
              <a:gdLst/>
              <a:ahLst/>
              <a:cxnLst/>
              <a:rect l="l" t="t" r="r" b="b"/>
              <a:pathLst>
                <a:path w="1248537" h="8795004">
                  <a:moveTo>
                    <a:pt x="985774" y="0"/>
                  </a:moveTo>
                  <a:lnTo>
                    <a:pt x="0" y="8795004"/>
                  </a:lnTo>
                  <a:lnTo>
                    <a:pt x="1248537" y="8795004"/>
                  </a:lnTo>
                  <a:cubicBezTo>
                    <a:pt x="1245870" y="5863336"/>
                    <a:pt x="1243076" y="2931668"/>
                    <a:pt x="1240409" y="0"/>
                  </a:cubicBezTo>
                  <a:lnTo>
                    <a:pt x="985774" y="0"/>
                  </a:lnTo>
                  <a:close/>
                </a:path>
              </a:pathLst>
            </a:custGeom>
            <a:solidFill>
              <a:srgbClr val="2B4743">
                <a:alpha val="69804"/>
              </a:srgbClr>
            </a:solidFill>
          </p:spPr>
        </p:sp>
      </p:grpSp>
      <p:grpSp>
        <p:nvGrpSpPr>
          <p:cNvPr id="12" name="Group 12"/>
          <p:cNvGrpSpPr/>
          <p:nvPr/>
        </p:nvGrpSpPr>
        <p:grpSpPr>
          <a:xfrm>
            <a:off x="8820449" y="-8135"/>
            <a:ext cx="1164928" cy="6596259"/>
            <a:chOff x="0" y="0"/>
            <a:chExt cx="1553237" cy="8795012"/>
          </a:xfrm>
        </p:grpSpPr>
        <p:sp>
          <p:nvSpPr>
            <p:cNvPr id="13" name="Freeform 13"/>
            <p:cNvSpPr/>
            <p:nvPr/>
          </p:nvSpPr>
          <p:spPr>
            <a:xfrm>
              <a:off x="0" y="0"/>
              <a:ext cx="1556385" cy="8795004"/>
            </a:xfrm>
            <a:custGeom>
              <a:avLst/>
              <a:gdLst/>
              <a:ahLst/>
              <a:cxnLst/>
              <a:rect l="l" t="t" r="r" b="b"/>
              <a:pathLst>
                <a:path w="1556385" h="8795004">
                  <a:moveTo>
                    <a:pt x="0" y="0"/>
                  </a:moveTo>
                  <a:lnTo>
                    <a:pt x="1366647" y="8795004"/>
                  </a:lnTo>
                  <a:lnTo>
                    <a:pt x="1552956" y="8795004"/>
                  </a:lnTo>
                  <a:cubicBezTo>
                    <a:pt x="1556385" y="5859780"/>
                    <a:pt x="1528826" y="2935224"/>
                    <a:pt x="1532255" y="0"/>
                  </a:cubicBezTo>
                  <a:lnTo>
                    <a:pt x="0" y="0"/>
                  </a:lnTo>
                  <a:close/>
                </a:path>
              </a:pathLst>
            </a:custGeom>
            <a:solidFill>
              <a:srgbClr val="DDA83F">
                <a:alpha val="64706"/>
              </a:srgbClr>
            </a:solidFill>
          </p:spPr>
        </p:sp>
      </p:grpSp>
      <p:grpSp>
        <p:nvGrpSpPr>
          <p:cNvPr id="14" name="Group 14"/>
          <p:cNvGrpSpPr/>
          <p:nvPr/>
        </p:nvGrpSpPr>
        <p:grpSpPr>
          <a:xfrm>
            <a:off x="8801957" y="4701156"/>
            <a:ext cx="1194757" cy="1886970"/>
            <a:chOff x="0" y="0"/>
            <a:chExt cx="1593009" cy="2515959"/>
          </a:xfrm>
        </p:grpSpPr>
        <p:sp>
          <p:nvSpPr>
            <p:cNvPr id="15" name="Freeform 15"/>
            <p:cNvSpPr/>
            <p:nvPr/>
          </p:nvSpPr>
          <p:spPr>
            <a:xfrm>
              <a:off x="0" y="0"/>
              <a:ext cx="1592961" cy="2515997"/>
            </a:xfrm>
            <a:custGeom>
              <a:avLst/>
              <a:gdLst/>
              <a:ahLst/>
              <a:cxnLst/>
              <a:rect l="l" t="t" r="r" b="b"/>
              <a:pathLst>
                <a:path w="1592961" h="2515997">
                  <a:moveTo>
                    <a:pt x="0" y="2515997"/>
                  </a:moveTo>
                  <a:lnTo>
                    <a:pt x="1585595" y="0"/>
                  </a:lnTo>
                  <a:cubicBezTo>
                    <a:pt x="1588008" y="836422"/>
                    <a:pt x="1590548" y="1672971"/>
                    <a:pt x="1592961" y="2509393"/>
                  </a:cubicBezTo>
                  <a:lnTo>
                    <a:pt x="0" y="2515997"/>
                  </a:lnTo>
                  <a:close/>
                </a:path>
              </a:pathLst>
            </a:custGeom>
            <a:solidFill>
              <a:srgbClr val="DDA83F">
                <a:alpha val="80000"/>
              </a:srgbClr>
            </a:solidFill>
          </p:spPr>
        </p:sp>
      </p:grpSp>
      <p:sp>
        <p:nvSpPr>
          <p:cNvPr id="16" name="Freeform 16"/>
          <p:cNvSpPr/>
          <p:nvPr/>
        </p:nvSpPr>
        <p:spPr>
          <a:xfrm>
            <a:off x="77434" y="677939"/>
            <a:ext cx="4461978" cy="3833531"/>
          </a:xfrm>
          <a:custGeom>
            <a:avLst/>
            <a:gdLst/>
            <a:ahLst/>
            <a:cxnLst/>
            <a:rect l="l" t="t" r="r" b="b"/>
            <a:pathLst>
              <a:path w="4461978" h="3833531">
                <a:moveTo>
                  <a:pt x="0" y="0"/>
                </a:moveTo>
                <a:lnTo>
                  <a:pt x="4461979" y="0"/>
                </a:lnTo>
                <a:lnTo>
                  <a:pt x="4461979" y="3833531"/>
                </a:lnTo>
                <a:lnTo>
                  <a:pt x="0" y="3833531"/>
                </a:lnTo>
                <a:lnTo>
                  <a:pt x="0" y="0"/>
                </a:lnTo>
                <a:close/>
              </a:path>
            </a:pathLst>
          </a:custGeom>
          <a:blipFill>
            <a:blip r:embed="rId3"/>
            <a:stretch>
              <a:fillRect/>
            </a:stretch>
          </a:blipFill>
        </p:spPr>
      </p:sp>
      <p:sp>
        <p:nvSpPr>
          <p:cNvPr id="17" name="Freeform 17"/>
          <p:cNvSpPr/>
          <p:nvPr/>
        </p:nvSpPr>
        <p:spPr>
          <a:xfrm>
            <a:off x="4539413" y="638416"/>
            <a:ext cx="5149952" cy="3873054"/>
          </a:xfrm>
          <a:custGeom>
            <a:avLst/>
            <a:gdLst/>
            <a:ahLst/>
            <a:cxnLst/>
            <a:rect l="l" t="t" r="r" b="b"/>
            <a:pathLst>
              <a:path w="5149952" h="3873054">
                <a:moveTo>
                  <a:pt x="0" y="0"/>
                </a:moveTo>
                <a:lnTo>
                  <a:pt x="5149952" y="0"/>
                </a:lnTo>
                <a:lnTo>
                  <a:pt x="5149952" y="3873054"/>
                </a:lnTo>
                <a:lnTo>
                  <a:pt x="0" y="3873054"/>
                </a:lnTo>
                <a:lnTo>
                  <a:pt x="0" y="0"/>
                </a:lnTo>
                <a:close/>
              </a:path>
            </a:pathLst>
          </a:custGeom>
          <a:blipFill>
            <a:blip r:embed="rId4"/>
            <a:stretch>
              <a:fillRect/>
            </a:stretch>
          </a:blipFill>
        </p:spPr>
      </p:sp>
      <p:sp>
        <p:nvSpPr>
          <p:cNvPr id="18" name="TextBox 18"/>
          <p:cNvSpPr txBox="1"/>
          <p:nvPr/>
        </p:nvSpPr>
        <p:spPr>
          <a:xfrm>
            <a:off x="194398" y="151475"/>
            <a:ext cx="5403340" cy="381000"/>
          </a:xfrm>
          <a:prstGeom prst="rect">
            <a:avLst/>
          </a:prstGeom>
        </p:spPr>
        <p:txBody>
          <a:bodyPr lIns="0" tIns="0" rIns="0" bIns="0" rtlCol="0" anchor="t">
            <a:spAutoFit/>
          </a:bodyPr>
          <a:lstStyle/>
          <a:p>
            <a:pPr algn="l">
              <a:lnSpc>
                <a:spcPts val="3079"/>
              </a:lnSpc>
            </a:pPr>
            <a:r>
              <a:rPr lang="en-US" sz="2565">
                <a:solidFill>
                  <a:srgbClr val="2B4743"/>
                </a:solidFill>
                <a:latin typeface="Cardo Bold"/>
                <a:ea typeface="Cardo Bold"/>
                <a:cs typeface="Cardo Bold"/>
                <a:sym typeface="Cardo Bold"/>
              </a:rPr>
              <a:t>SVM And K Neighbors Classifier:</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CEDEEB"/>
        </a:solidFill>
        <a:effectLst/>
      </p:bgPr>
    </p:bg>
    <p:spTree>
      <p:nvGrpSpPr>
        <p:cNvPr id="1" name=""/>
        <p:cNvGrpSpPr/>
        <p:nvPr/>
      </p:nvGrpSpPr>
      <p:grpSpPr>
        <a:xfrm>
          <a:off x="0" y="0"/>
          <a:ext cx="0" cy="0"/>
          <a:chOff x="0" y="0"/>
          <a:chExt cx="0" cy="0"/>
        </a:xfrm>
      </p:grpSpPr>
      <p:grpSp>
        <p:nvGrpSpPr>
          <p:cNvPr id="2" name="Group 2"/>
          <p:cNvGrpSpPr/>
          <p:nvPr/>
        </p:nvGrpSpPr>
        <p:grpSpPr>
          <a:xfrm>
            <a:off x="-9245" y="3855273"/>
            <a:ext cx="499269" cy="2740986"/>
            <a:chOff x="0" y="0"/>
            <a:chExt cx="665692" cy="3654648"/>
          </a:xfrm>
        </p:grpSpPr>
        <p:sp>
          <p:nvSpPr>
            <p:cNvPr id="3" name="Freeform 3"/>
            <p:cNvSpPr/>
            <p:nvPr/>
          </p:nvSpPr>
          <p:spPr>
            <a:xfrm>
              <a:off x="0" y="0"/>
              <a:ext cx="665734" cy="3654679"/>
            </a:xfrm>
            <a:custGeom>
              <a:avLst/>
              <a:gdLst/>
              <a:ahLst/>
              <a:cxnLst/>
              <a:rect l="l" t="t" r="r" b="b"/>
              <a:pathLst>
                <a:path w="665734" h="3654679">
                  <a:moveTo>
                    <a:pt x="0" y="0"/>
                  </a:moveTo>
                  <a:lnTo>
                    <a:pt x="665734" y="3654679"/>
                  </a:lnTo>
                  <a:lnTo>
                    <a:pt x="0" y="3643757"/>
                  </a:lnTo>
                  <a:cubicBezTo>
                    <a:pt x="4064" y="2440051"/>
                    <a:pt x="8255" y="1236345"/>
                    <a:pt x="0" y="0"/>
                  </a:cubicBezTo>
                  <a:close/>
                </a:path>
              </a:pathLst>
            </a:custGeom>
            <a:solidFill>
              <a:srgbClr val="DDA83F">
                <a:alpha val="84706"/>
              </a:srgbClr>
            </a:solidFill>
          </p:spPr>
        </p:sp>
      </p:grpSp>
      <p:sp>
        <p:nvSpPr>
          <p:cNvPr id="4" name="AutoShape 4"/>
          <p:cNvSpPr/>
          <p:nvPr/>
        </p:nvSpPr>
        <p:spPr>
          <a:xfrm rot="-1825605">
            <a:off x="5246115" y="5299707"/>
            <a:ext cx="5106246" cy="0"/>
          </a:xfrm>
          <a:prstGeom prst="line">
            <a:avLst/>
          </a:prstGeom>
          <a:ln w="9525" cap="rnd">
            <a:solidFill>
              <a:srgbClr val="CEDEEB"/>
            </a:solidFill>
            <a:prstDash val="solid"/>
            <a:headEnd type="none" w="sm" len="sm"/>
            <a:tailEnd type="none" w="sm" len="sm"/>
          </a:ln>
        </p:spPr>
      </p:sp>
      <p:sp>
        <p:nvSpPr>
          <p:cNvPr id="5" name="AutoShape 5"/>
          <p:cNvSpPr/>
          <p:nvPr/>
        </p:nvSpPr>
        <p:spPr>
          <a:xfrm rot="4710223">
            <a:off x="4990255" y="3294062"/>
            <a:ext cx="6732342" cy="0"/>
          </a:xfrm>
          <a:prstGeom prst="line">
            <a:avLst/>
          </a:prstGeom>
          <a:ln w="9525" cap="rnd">
            <a:solidFill>
              <a:srgbClr val="CEDEEB"/>
            </a:solidFill>
            <a:prstDash val="solid"/>
            <a:headEnd type="none" w="sm" len="sm"/>
            <a:tailEnd type="none" w="sm" len="sm"/>
          </a:ln>
        </p:spPr>
      </p:sp>
      <p:grpSp>
        <p:nvGrpSpPr>
          <p:cNvPr id="6" name="Group 6"/>
          <p:cNvGrpSpPr/>
          <p:nvPr/>
        </p:nvGrpSpPr>
        <p:grpSpPr>
          <a:xfrm>
            <a:off x="7526047" y="1"/>
            <a:ext cx="2478262" cy="6596258"/>
            <a:chOff x="0" y="0"/>
            <a:chExt cx="3304349" cy="8795011"/>
          </a:xfrm>
        </p:grpSpPr>
        <p:sp>
          <p:nvSpPr>
            <p:cNvPr id="7" name="Freeform 7"/>
            <p:cNvSpPr/>
            <p:nvPr/>
          </p:nvSpPr>
          <p:spPr>
            <a:xfrm>
              <a:off x="0" y="0"/>
              <a:ext cx="3307842" cy="8795003"/>
            </a:xfrm>
            <a:custGeom>
              <a:avLst/>
              <a:gdLst/>
              <a:ahLst/>
              <a:cxnLst/>
              <a:rect l="l" t="t" r="r" b="b"/>
              <a:pathLst>
                <a:path w="3307842" h="8795003">
                  <a:moveTo>
                    <a:pt x="2946273" y="0"/>
                  </a:moveTo>
                  <a:lnTo>
                    <a:pt x="0" y="8784209"/>
                  </a:lnTo>
                  <a:lnTo>
                    <a:pt x="3303778" y="8795003"/>
                  </a:lnTo>
                  <a:cubicBezTo>
                    <a:pt x="3307842" y="5866892"/>
                    <a:pt x="3287395" y="2938907"/>
                    <a:pt x="3291459" y="10795"/>
                  </a:cubicBezTo>
                  <a:lnTo>
                    <a:pt x="2946273" y="0"/>
                  </a:lnTo>
                  <a:close/>
                </a:path>
              </a:pathLst>
            </a:custGeom>
            <a:solidFill>
              <a:srgbClr val="DDA83F">
                <a:alpha val="29804"/>
              </a:srgbClr>
            </a:solidFill>
          </p:spPr>
        </p:sp>
      </p:grpSp>
      <p:grpSp>
        <p:nvGrpSpPr>
          <p:cNvPr id="8" name="Group 8"/>
          <p:cNvGrpSpPr/>
          <p:nvPr/>
        </p:nvGrpSpPr>
        <p:grpSpPr>
          <a:xfrm>
            <a:off x="7868133" y="-8134"/>
            <a:ext cx="2127403" cy="6596259"/>
            <a:chOff x="0" y="0"/>
            <a:chExt cx="2836538" cy="8795012"/>
          </a:xfrm>
        </p:grpSpPr>
        <p:sp>
          <p:nvSpPr>
            <p:cNvPr id="9" name="Freeform 9"/>
            <p:cNvSpPr/>
            <p:nvPr/>
          </p:nvSpPr>
          <p:spPr>
            <a:xfrm>
              <a:off x="0" y="0"/>
              <a:ext cx="2839466" cy="8795004"/>
            </a:xfrm>
            <a:custGeom>
              <a:avLst/>
              <a:gdLst/>
              <a:ahLst/>
              <a:cxnLst/>
              <a:rect l="l" t="t" r="r" b="b"/>
              <a:pathLst>
                <a:path w="2839466" h="8795004">
                  <a:moveTo>
                    <a:pt x="0" y="0"/>
                  </a:moveTo>
                  <a:lnTo>
                    <a:pt x="1750568" y="8795004"/>
                  </a:lnTo>
                  <a:lnTo>
                    <a:pt x="2835402" y="8795004"/>
                  </a:lnTo>
                  <a:cubicBezTo>
                    <a:pt x="2831338" y="5863336"/>
                    <a:pt x="2839466" y="2931668"/>
                    <a:pt x="2835402" y="0"/>
                  </a:cubicBezTo>
                  <a:lnTo>
                    <a:pt x="0" y="0"/>
                  </a:lnTo>
                  <a:close/>
                </a:path>
              </a:pathLst>
            </a:custGeom>
            <a:solidFill>
              <a:srgbClr val="DDA83F">
                <a:alpha val="19608"/>
              </a:srgbClr>
            </a:solidFill>
          </p:spPr>
        </p:sp>
      </p:grpSp>
      <p:grpSp>
        <p:nvGrpSpPr>
          <p:cNvPr id="10" name="Group 10"/>
          <p:cNvGrpSpPr/>
          <p:nvPr/>
        </p:nvGrpSpPr>
        <p:grpSpPr>
          <a:xfrm>
            <a:off x="9059103" y="-8134"/>
            <a:ext cx="936435" cy="6596259"/>
            <a:chOff x="0" y="0"/>
            <a:chExt cx="1248580" cy="8795012"/>
          </a:xfrm>
        </p:grpSpPr>
        <p:sp>
          <p:nvSpPr>
            <p:cNvPr id="11" name="Freeform 11"/>
            <p:cNvSpPr/>
            <p:nvPr/>
          </p:nvSpPr>
          <p:spPr>
            <a:xfrm>
              <a:off x="0" y="0"/>
              <a:ext cx="1248537" cy="8795004"/>
            </a:xfrm>
            <a:custGeom>
              <a:avLst/>
              <a:gdLst/>
              <a:ahLst/>
              <a:cxnLst/>
              <a:rect l="l" t="t" r="r" b="b"/>
              <a:pathLst>
                <a:path w="1248537" h="8795004">
                  <a:moveTo>
                    <a:pt x="985774" y="0"/>
                  </a:moveTo>
                  <a:lnTo>
                    <a:pt x="0" y="8795004"/>
                  </a:lnTo>
                  <a:lnTo>
                    <a:pt x="1248537" y="8795004"/>
                  </a:lnTo>
                  <a:cubicBezTo>
                    <a:pt x="1245870" y="5863336"/>
                    <a:pt x="1243076" y="2931668"/>
                    <a:pt x="1240409" y="0"/>
                  </a:cubicBezTo>
                  <a:lnTo>
                    <a:pt x="985774" y="0"/>
                  </a:lnTo>
                  <a:close/>
                </a:path>
              </a:pathLst>
            </a:custGeom>
            <a:solidFill>
              <a:srgbClr val="2B4743">
                <a:alpha val="69804"/>
              </a:srgbClr>
            </a:solidFill>
          </p:spPr>
        </p:sp>
      </p:grpSp>
      <p:grpSp>
        <p:nvGrpSpPr>
          <p:cNvPr id="12" name="Group 12"/>
          <p:cNvGrpSpPr/>
          <p:nvPr/>
        </p:nvGrpSpPr>
        <p:grpSpPr>
          <a:xfrm>
            <a:off x="8820449" y="-8135"/>
            <a:ext cx="1164928" cy="6596259"/>
            <a:chOff x="0" y="0"/>
            <a:chExt cx="1553237" cy="8795012"/>
          </a:xfrm>
        </p:grpSpPr>
        <p:sp>
          <p:nvSpPr>
            <p:cNvPr id="13" name="Freeform 13"/>
            <p:cNvSpPr/>
            <p:nvPr/>
          </p:nvSpPr>
          <p:spPr>
            <a:xfrm>
              <a:off x="0" y="0"/>
              <a:ext cx="1556385" cy="8795004"/>
            </a:xfrm>
            <a:custGeom>
              <a:avLst/>
              <a:gdLst/>
              <a:ahLst/>
              <a:cxnLst/>
              <a:rect l="l" t="t" r="r" b="b"/>
              <a:pathLst>
                <a:path w="1556385" h="8795004">
                  <a:moveTo>
                    <a:pt x="0" y="0"/>
                  </a:moveTo>
                  <a:lnTo>
                    <a:pt x="1366647" y="8795004"/>
                  </a:lnTo>
                  <a:lnTo>
                    <a:pt x="1552956" y="8795004"/>
                  </a:lnTo>
                  <a:cubicBezTo>
                    <a:pt x="1556385" y="5859780"/>
                    <a:pt x="1528826" y="2935224"/>
                    <a:pt x="1532255" y="0"/>
                  </a:cubicBezTo>
                  <a:lnTo>
                    <a:pt x="0" y="0"/>
                  </a:lnTo>
                  <a:close/>
                </a:path>
              </a:pathLst>
            </a:custGeom>
            <a:solidFill>
              <a:srgbClr val="DDA83F">
                <a:alpha val="64706"/>
              </a:srgbClr>
            </a:solidFill>
          </p:spPr>
        </p:sp>
      </p:grpSp>
      <p:grpSp>
        <p:nvGrpSpPr>
          <p:cNvPr id="14" name="Group 14"/>
          <p:cNvGrpSpPr/>
          <p:nvPr/>
        </p:nvGrpSpPr>
        <p:grpSpPr>
          <a:xfrm>
            <a:off x="8801957" y="4701156"/>
            <a:ext cx="1194757" cy="1886970"/>
            <a:chOff x="0" y="0"/>
            <a:chExt cx="1593009" cy="2515959"/>
          </a:xfrm>
        </p:grpSpPr>
        <p:sp>
          <p:nvSpPr>
            <p:cNvPr id="15" name="Freeform 15"/>
            <p:cNvSpPr/>
            <p:nvPr/>
          </p:nvSpPr>
          <p:spPr>
            <a:xfrm>
              <a:off x="0" y="0"/>
              <a:ext cx="1592961" cy="2515997"/>
            </a:xfrm>
            <a:custGeom>
              <a:avLst/>
              <a:gdLst/>
              <a:ahLst/>
              <a:cxnLst/>
              <a:rect l="l" t="t" r="r" b="b"/>
              <a:pathLst>
                <a:path w="1592961" h="2515997">
                  <a:moveTo>
                    <a:pt x="0" y="2515997"/>
                  </a:moveTo>
                  <a:lnTo>
                    <a:pt x="1585595" y="0"/>
                  </a:lnTo>
                  <a:cubicBezTo>
                    <a:pt x="1588008" y="836422"/>
                    <a:pt x="1590548" y="1672971"/>
                    <a:pt x="1592961" y="2509393"/>
                  </a:cubicBezTo>
                  <a:lnTo>
                    <a:pt x="0" y="2515997"/>
                  </a:lnTo>
                  <a:close/>
                </a:path>
              </a:pathLst>
            </a:custGeom>
            <a:solidFill>
              <a:srgbClr val="DDA83F">
                <a:alpha val="80000"/>
              </a:srgbClr>
            </a:solidFill>
          </p:spPr>
        </p:sp>
      </p:grpSp>
      <p:sp>
        <p:nvSpPr>
          <p:cNvPr id="16" name="TextBox 16"/>
          <p:cNvSpPr txBox="1"/>
          <p:nvPr/>
        </p:nvSpPr>
        <p:spPr>
          <a:xfrm>
            <a:off x="36676" y="-65284"/>
            <a:ext cx="2854077" cy="1215397"/>
          </a:xfrm>
          <a:prstGeom prst="rect">
            <a:avLst/>
          </a:prstGeom>
        </p:spPr>
        <p:txBody>
          <a:bodyPr lIns="0" tIns="0" rIns="0" bIns="0" rtlCol="0" anchor="t">
            <a:spAutoFit/>
          </a:bodyPr>
          <a:lstStyle/>
          <a:p>
            <a:pPr algn="ctr">
              <a:lnSpc>
                <a:spcPts val="4896"/>
              </a:lnSpc>
            </a:pPr>
            <a:r>
              <a:rPr lang="en-US" sz="3497">
                <a:solidFill>
                  <a:srgbClr val="23514C"/>
                </a:solidFill>
                <a:latin typeface="Canva Sans Bold"/>
                <a:ea typeface="Canva Sans Bold"/>
                <a:cs typeface="Canva Sans Bold"/>
                <a:sym typeface="Canva Sans Bold"/>
              </a:rPr>
              <a:t>Conclusion:</a:t>
            </a:r>
          </a:p>
          <a:p>
            <a:pPr algn="ctr">
              <a:lnSpc>
                <a:spcPts val="4896"/>
              </a:lnSpc>
            </a:pPr>
            <a:endParaRPr lang="en-US" sz="3497">
              <a:solidFill>
                <a:srgbClr val="23514C"/>
              </a:solidFill>
              <a:latin typeface="Canva Sans Bold"/>
              <a:ea typeface="Canva Sans Bold"/>
              <a:cs typeface="Canva Sans Bold"/>
              <a:sym typeface="Canva Sans Bold"/>
            </a:endParaRPr>
          </a:p>
        </p:txBody>
      </p:sp>
      <p:sp>
        <p:nvSpPr>
          <p:cNvPr id="17" name="TextBox 17"/>
          <p:cNvSpPr txBox="1"/>
          <p:nvPr/>
        </p:nvSpPr>
        <p:spPr>
          <a:xfrm>
            <a:off x="-9245" y="1136891"/>
            <a:ext cx="6467268" cy="410369"/>
          </a:xfrm>
          <a:prstGeom prst="rect">
            <a:avLst/>
          </a:prstGeom>
        </p:spPr>
        <p:txBody>
          <a:bodyPr lIns="0" tIns="0" rIns="0" bIns="0" rtlCol="0" anchor="t">
            <a:spAutoFit/>
          </a:bodyPr>
          <a:lstStyle/>
          <a:p>
            <a:pPr algn="ctr">
              <a:lnSpc>
                <a:spcPts val="3199"/>
              </a:lnSpc>
              <a:spcBef>
                <a:spcPct val="0"/>
              </a:spcBef>
            </a:pPr>
            <a:r>
              <a:rPr lang="en-US" sz="2665">
                <a:solidFill>
                  <a:srgbClr val="23514C"/>
                </a:solidFill>
                <a:latin typeface="Cardo Bold"/>
                <a:ea typeface="Cardo Bold"/>
                <a:cs typeface="Cardo Bold"/>
                <a:sym typeface="Cardo Bold"/>
              </a:rPr>
              <a:t>Predictive and Descriptive Analysis</a:t>
            </a:r>
          </a:p>
        </p:txBody>
      </p:sp>
      <p:sp>
        <p:nvSpPr>
          <p:cNvPr id="18" name="TextBox 18"/>
          <p:cNvSpPr txBox="1"/>
          <p:nvPr/>
        </p:nvSpPr>
        <p:spPr>
          <a:xfrm>
            <a:off x="658178" y="1698866"/>
            <a:ext cx="7945157" cy="2769989"/>
          </a:xfrm>
          <a:prstGeom prst="rect">
            <a:avLst/>
          </a:prstGeom>
        </p:spPr>
        <p:txBody>
          <a:bodyPr lIns="0" tIns="0" rIns="0" bIns="0" rtlCol="0" anchor="t">
            <a:spAutoFit/>
          </a:bodyPr>
          <a:lstStyle/>
          <a:p>
            <a:pPr algn="l">
              <a:lnSpc>
                <a:spcPts val="2359"/>
              </a:lnSpc>
              <a:spcBef>
                <a:spcPct val="0"/>
              </a:spcBef>
            </a:pPr>
            <a:r>
              <a:rPr lang="en-US" sz="1966" dirty="0">
                <a:solidFill>
                  <a:srgbClr val="23514C"/>
                </a:solidFill>
                <a:latin typeface="Cardo Bold"/>
                <a:ea typeface="Cardo Bold"/>
                <a:cs typeface="Cardo Bold"/>
                <a:sym typeface="Cardo Bold"/>
              </a:rPr>
              <a:t>Researchers have utilized various datasets, such as the </a:t>
            </a:r>
            <a:r>
              <a:rPr lang="en-US" sz="1966" dirty="0" err="1">
                <a:solidFill>
                  <a:srgbClr val="23514C"/>
                </a:solidFill>
                <a:latin typeface="Cardo Bold"/>
                <a:ea typeface="Cardo Bold"/>
                <a:cs typeface="Cardo Bold"/>
                <a:sym typeface="Cardo Bold"/>
              </a:rPr>
              <a:t>HeartDisease</a:t>
            </a:r>
            <a:r>
              <a:rPr lang="en-US" sz="1966" dirty="0">
                <a:solidFill>
                  <a:srgbClr val="23514C"/>
                </a:solidFill>
                <a:latin typeface="Cardo Bold"/>
                <a:ea typeface="Cardo Bold"/>
                <a:cs typeface="Cardo Bold"/>
                <a:sym typeface="Cardo Bold"/>
              </a:rPr>
              <a:t> Database and the South African Heart Disease Dataset, to develop predictive models using algorithms like Decision Trees, Naive Bayes, Support Vector Machines, and neural networks. These models aim to improve the accuracy of heart disease diagnosis by identifying patterns and associations in patient data1.                       </a:t>
            </a:r>
          </a:p>
          <a:p>
            <a:pPr algn="l">
              <a:lnSpc>
                <a:spcPts val="2359"/>
              </a:lnSpc>
              <a:spcBef>
                <a:spcPct val="0"/>
              </a:spcBef>
            </a:pPr>
            <a:r>
              <a:rPr lang="en-US" sz="1966" dirty="0">
                <a:solidFill>
                  <a:srgbClr val="23514C"/>
                </a:solidFill>
                <a:latin typeface="Cardo Bold"/>
                <a:ea typeface="Cardo Bold"/>
                <a:cs typeface="Cardo Bold"/>
                <a:sym typeface="Cardo Bold"/>
              </a:rPr>
              <a:t>Echocardiography remains a crucial tool for diagnosing heart diseases, particularly rheumatic heart disease (RHD)</a:t>
            </a:r>
          </a:p>
          <a:p>
            <a:pPr algn="l">
              <a:lnSpc>
                <a:spcPts val="2359"/>
              </a:lnSpc>
              <a:spcBef>
                <a:spcPct val="0"/>
              </a:spcBef>
            </a:pPr>
            <a:endParaRPr lang="en-US" sz="1966" dirty="0">
              <a:solidFill>
                <a:srgbClr val="23514C"/>
              </a:solidFill>
              <a:latin typeface="Cardo Bold"/>
              <a:ea typeface="Cardo Bold"/>
              <a:cs typeface="Cardo Bold"/>
              <a:sym typeface="Cardo Bold"/>
            </a:endParaRPr>
          </a:p>
        </p:txBody>
      </p:sp>
      <p:sp>
        <p:nvSpPr>
          <p:cNvPr id="19" name="TextBox 19"/>
          <p:cNvSpPr txBox="1"/>
          <p:nvPr/>
        </p:nvSpPr>
        <p:spPr>
          <a:xfrm>
            <a:off x="-366248" y="507229"/>
            <a:ext cx="5357348" cy="464881"/>
          </a:xfrm>
          <a:prstGeom prst="rect">
            <a:avLst/>
          </a:prstGeom>
        </p:spPr>
        <p:txBody>
          <a:bodyPr lIns="0" tIns="0" rIns="0" bIns="0" rtlCol="0" anchor="t">
            <a:spAutoFit/>
          </a:bodyPr>
          <a:lstStyle/>
          <a:p>
            <a:pPr algn="ctr">
              <a:lnSpc>
                <a:spcPts val="3776"/>
              </a:lnSpc>
            </a:pPr>
            <a:r>
              <a:rPr lang="en-US" sz="2697">
                <a:solidFill>
                  <a:srgbClr val="23514C"/>
                </a:solidFill>
                <a:latin typeface="Canva Sans Bold"/>
                <a:ea typeface="Canva Sans Bold"/>
                <a:cs typeface="Canva Sans Bold"/>
                <a:sym typeface="Canva Sans Bold"/>
              </a:rPr>
              <a:t>1)Summary Of Findings</a:t>
            </a:r>
          </a:p>
        </p:txBody>
      </p:sp>
      <p:sp>
        <p:nvSpPr>
          <p:cNvPr id="20" name="TextBox 20"/>
          <p:cNvSpPr txBox="1"/>
          <p:nvPr/>
        </p:nvSpPr>
        <p:spPr>
          <a:xfrm>
            <a:off x="-1214960" y="4600210"/>
            <a:ext cx="5357348" cy="389316"/>
          </a:xfrm>
          <a:prstGeom prst="rect">
            <a:avLst/>
          </a:prstGeom>
        </p:spPr>
        <p:txBody>
          <a:bodyPr lIns="0" tIns="0" rIns="0" bIns="0" rtlCol="0" anchor="t">
            <a:spAutoFit/>
          </a:bodyPr>
          <a:lstStyle/>
          <a:p>
            <a:pPr algn="ctr">
              <a:lnSpc>
                <a:spcPts val="3216"/>
              </a:lnSpc>
            </a:pPr>
            <a:r>
              <a:rPr lang="en-US" sz="2297" dirty="0">
                <a:solidFill>
                  <a:srgbClr val="23514C"/>
                </a:solidFill>
                <a:latin typeface="Canva Sans Bold"/>
                <a:ea typeface="Canva Sans Bold"/>
                <a:cs typeface="Canva Sans Bold"/>
                <a:sym typeface="Canva Sans Bold"/>
              </a:rPr>
              <a:t>Some Links:-</a:t>
            </a:r>
          </a:p>
        </p:txBody>
      </p:sp>
      <p:sp>
        <p:nvSpPr>
          <p:cNvPr id="21" name="TextBox 20">
            <a:extLst>
              <a:ext uri="{FF2B5EF4-FFF2-40B4-BE49-F238E27FC236}">
                <a16:creationId xmlns:a16="http://schemas.microsoft.com/office/drawing/2014/main" id="{7F29AB96-3F83-7FD0-E85F-8DB7AC668008}"/>
              </a:ext>
            </a:extLst>
          </p:cNvPr>
          <p:cNvSpPr txBox="1"/>
          <p:nvPr/>
        </p:nvSpPr>
        <p:spPr>
          <a:xfrm>
            <a:off x="534536" y="5120881"/>
            <a:ext cx="3767659" cy="1200329"/>
          </a:xfrm>
          <a:prstGeom prst="rect">
            <a:avLst/>
          </a:prstGeom>
          <a:noFill/>
        </p:spPr>
        <p:txBody>
          <a:bodyPr wrap="square" rtlCol="0">
            <a:spAutoFit/>
          </a:bodyPr>
          <a:lstStyle/>
          <a:p>
            <a:r>
              <a:rPr lang="en-IN" dirty="0">
                <a:hlinkClick r:id="rId3"/>
              </a:rPr>
              <a:t>https://www.acc.org/latest-in-cardiology/ten-points-to-remember/2020/10/30/18/51/contemporary-diagnosis-and-management</a:t>
            </a:r>
            <a:endParaRPr lang="en-IN" dirty="0"/>
          </a:p>
        </p:txBody>
      </p:sp>
      <p:sp>
        <p:nvSpPr>
          <p:cNvPr id="22" name="TextBox 21">
            <a:extLst>
              <a:ext uri="{FF2B5EF4-FFF2-40B4-BE49-F238E27FC236}">
                <a16:creationId xmlns:a16="http://schemas.microsoft.com/office/drawing/2014/main" id="{C7C2270C-1376-461F-3DB9-1F8E293704F0}"/>
              </a:ext>
            </a:extLst>
          </p:cNvPr>
          <p:cNvSpPr txBox="1"/>
          <p:nvPr/>
        </p:nvSpPr>
        <p:spPr>
          <a:xfrm>
            <a:off x="5559683" y="5225777"/>
            <a:ext cx="2514600" cy="923330"/>
          </a:xfrm>
          <a:prstGeom prst="rect">
            <a:avLst/>
          </a:prstGeom>
          <a:noFill/>
        </p:spPr>
        <p:txBody>
          <a:bodyPr wrap="square" rtlCol="0">
            <a:spAutoFit/>
          </a:bodyPr>
          <a:lstStyle/>
          <a:p>
            <a:r>
              <a:rPr lang="en-IN" dirty="0">
                <a:hlinkClick r:id="rId4"/>
              </a:rPr>
              <a:t>https://www.aafp.org/pubs/afp/issues/2012/0615/p1161.html</a:t>
            </a:r>
            <a:endParaRPr lang="en-I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CEDEEB"/>
        </a:solidFill>
        <a:effectLst/>
      </p:bgPr>
    </p:bg>
    <p:spTree>
      <p:nvGrpSpPr>
        <p:cNvPr id="1" name=""/>
        <p:cNvGrpSpPr/>
        <p:nvPr/>
      </p:nvGrpSpPr>
      <p:grpSpPr>
        <a:xfrm>
          <a:off x="0" y="0"/>
          <a:ext cx="0" cy="0"/>
          <a:chOff x="0" y="0"/>
          <a:chExt cx="0" cy="0"/>
        </a:xfrm>
      </p:grpSpPr>
      <p:grpSp>
        <p:nvGrpSpPr>
          <p:cNvPr id="2" name="Group 2"/>
          <p:cNvGrpSpPr/>
          <p:nvPr/>
        </p:nvGrpSpPr>
        <p:grpSpPr>
          <a:xfrm>
            <a:off x="-9245" y="3855273"/>
            <a:ext cx="499269" cy="2740986"/>
            <a:chOff x="0" y="0"/>
            <a:chExt cx="665692" cy="3654648"/>
          </a:xfrm>
        </p:grpSpPr>
        <p:sp>
          <p:nvSpPr>
            <p:cNvPr id="3" name="Freeform 3"/>
            <p:cNvSpPr/>
            <p:nvPr/>
          </p:nvSpPr>
          <p:spPr>
            <a:xfrm>
              <a:off x="0" y="0"/>
              <a:ext cx="665734" cy="3654679"/>
            </a:xfrm>
            <a:custGeom>
              <a:avLst/>
              <a:gdLst/>
              <a:ahLst/>
              <a:cxnLst/>
              <a:rect l="l" t="t" r="r" b="b"/>
              <a:pathLst>
                <a:path w="665734" h="3654679">
                  <a:moveTo>
                    <a:pt x="0" y="0"/>
                  </a:moveTo>
                  <a:lnTo>
                    <a:pt x="665734" y="3654679"/>
                  </a:lnTo>
                  <a:lnTo>
                    <a:pt x="0" y="3643757"/>
                  </a:lnTo>
                  <a:cubicBezTo>
                    <a:pt x="4064" y="2440051"/>
                    <a:pt x="8255" y="1236345"/>
                    <a:pt x="0" y="0"/>
                  </a:cubicBezTo>
                  <a:close/>
                </a:path>
              </a:pathLst>
            </a:custGeom>
            <a:solidFill>
              <a:srgbClr val="DDA83F">
                <a:alpha val="84706"/>
              </a:srgbClr>
            </a:solidFill>
          </p:spPr>
        </p:sp>
      </p:grpSp>
      <p:sp>
        <p:nvSpPr>
          <p:cNvPr id="4" name="AutoShape 4"/>
          <p:cNvSpPr/>
          <p:nvPr/>
        </p:nvSpPr>
        <p:spPr>
          <a:xfrm rot="-1825605">
            <a:off x="5246115" y="5299707"/>
            <a:ext cx="5106246" cy="0"/>
          </a:xfrm>
          <a:prstGeom prst="line">
            <a:avLst/>
          </a:prstGeom>
          <a:ln w="9525" cap="rnd">
            <a:solidFill>
              <a:srgbClr val="CEDEEB"/>
            </a:solidFill>
            <a:prstDash val="solid"/>
            <a:headEnd type="none" w="sm" len="sm"/>
            <a:tailEnd type="none" w="sm" len="sm"/>
          </a:ln>
        </p:spPr>
      </p:sp>
      <p:sp>
        <p:nvSpPr>
          <p:cNvPr id="5" name="AutoShape 5"/>
          <p:cNvSpPr/>
          <p:nvPr/>
        </p:nvSpPr>
        <p:spPr>
          <a:xfrm rot="4710223">
            <a:off x="4990255" y="3294062"/>
            <a:ext cx="6732342" cy="0"/>
          </a:xfrm>
          <a:prstGeom prst="line">
            <a:avLst/>
          </a:prstGeom>
          <a:ln w="9525" cap="rnd">
            <a:solidFill>
              <a:srgbClr val="CEDEEB"/>
            </a:solidFill>
            <a:prstDash val="solid"/>
            <a:headEnd type="none" w="sm" len="sm"/>
            <a:tailEnd type="none" w="sm" len="sm"/>
          </a:ln>
        </p:spPr>
      </p:sp>
      <p:grpSp>
        <p:nvGrpSpPr>
          <p:cNvPr id="6" name="Group 6"/>
          <p:cNvGrpSpPr/>
          <p:nvPr/>
        </p:nvGrpSpPr>
        <p:grpSpPr>
          <a:xfrm>
            <a:off x="7526047" y="1"/>
            <a:ext cx="2478262" cy="6596258"/>
            <a:chOff x="0" y="0"/>
            <a:chExt cx="3304349" cy="8795011"/>
          </a:xfrm>
        </p:grpSpPr>
        <p:sp>
          <p:nvSpPr>
            <p:cNvPr id="7" name="Freeform 7"/>
            <p:cNvSpPr/>
            <p:nvPr/>
          </p:nvSpPr>
          <p:spPr>
            <a:xfrm>
              <a:off x="0" y="0"/>
              <a:ext cx="3307842" cy="8795003"/>
            </a:xfrm>
            <a:custGeom>
              <a:avLst/>
              <a:gdLst/>
              <a:ahLst/>
              <a:cxnLst/>
              <a:rect l="l" t="t" r="r" b="b"/>
              <a:pathLst>
                <a:path w="3307842" h="8795003">
                  <a:moveTo>
                    <a:pt x="2946273" y="0"/>
                  </a:moveTo>
                  <a:lnTo>
                    <a:pt x="0" y="8784209"/>
                  </a:lnTo>
                  <a:lnTo>
                    <a:pt x="3303778" y="8795003"/>
                  </a:lnTo>
                  <a:cubicBezTo>
                    <a:pt x="3307842" y="5866892"/>
                    <a:pt x="3287395" y="2938907"/>
                    <a:pt x="3291459" y="10795"/>
                  </a:cubicBezTo>
                  <a:lnTo>
                    <a:pt x="2946273" y="0"/>
                  </a:lnTo>
                  <a:close/>
                </a:path>
              </a:pathLst>
            </a:custGeom>
            <a:solidFill>
              <a:srgbClr val="DDA83F">
                <a:alpha val="29804"/>
              </a:srgbClr>
            </a:solidFill>
          </p:spPr>
        </p:sp>
      </p:grpSp>
      <p:grpSp>
        <p:nvGrpSpPr>
          <p:cNvPr id="8" name="Group 8"/>
          <p:cNvGrpSpPr/>
          <p:nvPr/>
        </p:nvGrpSpPr>
        <p:grpSpPr>
          <a:xfrm>
            <a:off x="7868133" y="-8134"/>
            <a:ext cx="2127403" cy="6596259"/>
            <a:chOff x="0" y="0"/>
            <a:chExt cx="2836538" cy="8795012"/>
          </a:xfrm>
        </p:grpSpPr>
        <p:sp>
          <p:nvSpPr>
            <p:cNvPr id="9" name="Freeform 9"/>
            <p:cNvSpPr/>
            <p:nvPr/>
          </p:nvSpPr>
          <p:spPr>
            <a:xfrm>
              <a:off x="0" y="0"/>
              <a:ext cx="2839466" cy="8795004"/>
            </a:xfrm>
            <a:custGeom>
              <a:avLst/>
              <a:gdLst/>
              <a:ahLst/>
              <a:cxnLst/>
              <a:rect l="l" t="t" r="r" b="b"/>
              <a:pathLst>
                <a:path w="2839466" h="8795004">
                  <a:moveTo>
                    <a:pt x="0" y="0"/>
                  </a:moveTo>
                  <a:lnTo>
                    <a:pt x="1750568" y="8795004"/>
                  </a:lnTo>
                  <a:lnTo>
                    <a:pt x="2835402" y="8795004"/>
                  </a:lnTo>
                  <a:cubicBezTo>
                    <a:pt x="2831338" y="5863336"/>
                    <a:pt x="2839466" y="2931668"/>
                    <a:pt x="2835402" y="0"/>
                  </a:cubicBezTo>
                  <a:lnTo>
                    <a:pt x="0" y="0"/>
                  </a:lnTo>
                  <a:close/>
                </a:path>
              </a:pathLst>
            </a:custGeom>
            <a:solidFill>
              <a:srgbClr val="DDA83F">
                <a:alpha val="19608"/>
              </a:srgbClr>
            </a:solidFill>
          </p:spPr>
        </p:sp>
      </p:grpSp>
      <p:grpSp>
        <p:nvGrpSpPr>
          <p:cNvPr id="10" name="Group 10"/>
          <p:cNvGrpSpPr/>
          <p:nvPr/>
        </p:nvGrpSpPr>
        <p:grpSpPr>
          <a:xfrm>
            <a:off x="9059103" y="-8134"/>
            <a:ext cx="936435" cy="6596259"/>
            <a:chOff x="0" y="0"/>
            <a:chExt cx="1248580" cy="8795012"/>
          </a:xfrm>
        </p:grpSpPr>
        <p:sp>
          <p:nvSpPr>
            <p:cNvPr id="11" name="Freeform 11"/>
            <p:cNvSpPr/>
            <p:nvPr/>
          </p:nvSpPr>
          <p:spPr>
            <a:xfrm>
              <a:off x="0" y="0"/>
              <a:ext cx="1248537" cy="8795004"/>
            </a:xfrm>
            <a:custGeom>
              <a:avLst/>
              <a:gdLst/>
              <a:ahLst/>
              <a:cxnLst/>
              <a:rect l="l" t="t" r="r" b="b"/>
              <a:pathLst>
                <a:path w="1248537" h="8795004">
                  <a:moveTo>
                    <a:pt x="985774" y="0"/>
                  </a:moveTo>
                  <a:lnTo>
                    <a:pt x="0" y="8795004"/>
                  </a:lnTo>
                  <a:lnTo>
                    <a:pt x="1248537" y="8795004"/>
                  </a:lnTo>
                  <a:cubicBezTo>
                    <a:pt x="1245870" y="5863336"/>
                    <a:pt x="1243076" y="2931668"/>
                    <a:pt x="1240409" y="0"/>
                  </a:cubicBezTo>
                  <a:lnTo>
                    <a:pt x="985774" y="0"/>
                  </a:lnTo>
                  <a:close/>
                </a:path>
              </a:pathLst>
            </a:custGeom>
            <a:solidFill>
              <a:srgbClr val="2B4743">
                <a:alpha val="69804"/>
              </a:srgbClr>
            </a:solidFill>
          </p:spPr>
        </p:sp>
      </p:grpSp>
      <p:grpSp>
        <p:nvGrpSpPr>
          <p:cNvPr id="12" name="Group 12"/>
          <p:cNvGrpSpPr/>
          <p:nvPr/>
        </p:nvGrpSpPr>
        <p:grpSpPr>
          <a:xfrm>
            <a:off x="8820449" y="-8135"/>
            <a:ext cx="1164928" cy="6596259"/>
            <a:chOff x="0" y="0"/>
            <a:chExt cx="1553237" cy="8795012"/>
          </a:xfrm>
        </p:grpSpPr>
        <p:sp>
          <p:nvSpPr>
            <p:cNvPr id="13" name="Freeform 13"/>
            <p:cNvSpPr/>
            <p:nvPr/>
          </p:nvSpPr>
          <p:spPr>
            <a:xfrm>
              <a:off x="0" y="0"/>
              <a:ext cx="1556385" cy="8795004"/>
            </a:xfrm>
            <a:custGeom>
              <a:avLst/>
              <a:gdLst/>
              <a:ahLst/>
              <a:cxnLst/>
              <a:rect l="l" t="t" r="r" b="b"/>
              <a:pathLst>
                <a:path w="1556385" h="8795004">
                  <a:moveTo>
                    <a:pt x="0" y="0"/>
                  </a:moveTo>
                  <a:lnTo>
                    <a:pt x="1366647" y="8795004"/>
                  </a:lnTo>
                  <a:lnTo>
                    <a:pt x="1552956" y="8795004"/>
                  </a:lnTo>
                  <a:cubicBezTo>
                    <a:pt x="1556385" y="5859780"/>
                    <a:pt x="1528826" y="2935224"/>
                    <a:pt x="1532255" y="0"/>
                  </a:cubicBezTo>
                  <a:lnTo>
                    <a:pt x="0" y="0"/>
                  </a:lnTo>
                  <a:close/>
                </a:path>
              </a:pathLst>
            </a:custGeom>
            <a:solidFill>
              <a:srgbClr val="DDA83F">
                <a:alpha val="64706"/>
              </a:srgbClr>
            </a:solidFill>
          </p:spPr>
        </p:sp>
      </p:grpSp>
      <p:grpSp>
        <p:nvGrpSpPr>
          <p:cNvPr id="14" name="Group 14"/>
          <p:cNvGrpSpPr/>
          <p:nvPr/>
        </p:nvGrpSpPr>
        <p:grpSpPr>
          <a:xfrm>
            <a:off x="8801957" y="4701156"/>
            <a:ext cx="1194757" cy="1886970"/>
            <a:chOff x="0" y="0"/>
            <a:chExt cx="1593009" cy="2515959"/>
          </a:xfrm>
        </p:grpSpPr>
        <p:sp>
          <p:nvSpPr>
            <p:cNvPr id="15" name="Freeform 15"/>
            <p:cNvSpPr/>
            <p:nvPr/>
          </p:nvSpPr>
          <p:spPr>
            <a:xfrm>
              <a:off x="0" y="0"/>
              <a:ext cx="1592961" cy="2515997"/>
            </a:xfrm>
            <a:custGeom>
              <a:avLst/>
              <a:gdLst/>
              <a:ahLst/>
              <a:cxnLst/>
              <a:rect l="l" t="t" r="r" b="b"/>
              <a:pathLst>
                <a:path w="1592961" h="2515997">
                  <a:moveTo>
                    <a:pt x="0" y="2515997"/>
                  </a:moveTo>
                  <a:lnTo>
                    <a:pt x="1585595" y="0"/>
                  </a:lnTo>
                  <a:cubicBezTo>
                    <a:pt x="1588008" y="836422"/>
                    <a:pt x="1590548" y="1672971"/>
                    <a:pt x="1592961" y="2509393"/>
                  </a:cubicBezTo>
                  <a:lnTo>
                    <a:pt x="0" y="2515997"/>
                  </a:lnTo>
                  <a:close/>
                </a:path>
              </a:pathLst>
            </a:custGeom>
            <a:solidFill>
              <a:srgbClr val="DDA83F">
                <a:alpha val="80000"/>
              </a:srgbClr>
            </a:solidFill>
          </p:spPr>
        </p:sp>
      </p:grpSp>
      <p:sp>
        <p:nvSpPr>
          <p:cNvPr id="17" name="TextBox 17"/>
          <p:cNvSpPr txBox="1"/>
          <p:nvPr/>
        </p:nvSpPr>
        <p:spPr>
          <a:xfrm>
            <a:off x="-244857" y="215999"/>
            <a:ext cx="5963986" cy="448371"/>
          </a:xfrm>
          <a:prstGeom prst="rect">
            <a:avLst/>
          </a:prstGeom>
        </p:spPr>
        <p:txBody>
          <a:bodyPr lIns="0" tIns="0" rIns="0" bIns="0" rtlCol="0" anchor="t">
            <a:spAutoFit/>
          </a:bodyPr>
          <a:lstStyle/>
          <a:p>
            <a:pPr algn="ctr">
              <a:lnSpc>
                <a:spcPts val="3636"/>
              </a:lnSpc>
            </a:pPr>
            <a:r>
              <a:rPr lang="en-US" sz="2597" dirty="0">
                <a:solidFill>
                  <a:srgbClr val="23514C"/>
                </a:solidFill>
                <a:latin typeface="Canva Sans Bold"/>
                <a:ea typeface="Canva Sans Bold"/>
                <a:cs typeface="Canva Sans Bold"/>
                <a:sym typeface="Canva Sans Bold"/>
              </a:rPr>
              <a:t>      2) Impact of Proposed Solution</a:t>
            </a:r>
          </a:p>
        </p:txBody>
      </p:sp>
      <p:sp>
        <p:nvSpPr>
          <p:cNvPr id="23" name="TextBox 23"/>
          <p:cNvSpPr txBox="1"/>
          <p:nvPr/>
        </p:nvSpPr>
        <p:spPr>
          <a:xfrm>
            <a:off x="-1455389" y="3430324"/>
            <a:ext cx="5963986" cy="448371"/>
          </a:xfrm>
          <a:prstGeom prst="rect">
            <a:avLst/>
          </a:prstGeom>
        </p:spPr>
        <p:txBody>
          <a:bodyPr lIns="0" tIns="0" rIns="0" bIns="0" rtlCol="0" anchor="t">
            <a:spAutoFit/>
          </a:bodyPr>
          <a:lstStyle/>
          <a:p>
            <a:pPr algn="ctr">
              <a:lnSpc>
                <a:spcPts val="3636"/>
              </a:lnSpc>
            </a:pPr>
            <a:r>
              <a:rPr lang="en-US" sz="2597" dirty="0">
                <a:solidFill>
                  <a:srgbClr val="23514C"/>
                </a:solidFill>
                <a:latin typeface="Canva Sans Bold"/>
                <a:ea typeface="Canva Sans Bold"/>
                <a:cs typeface="Canva Sans Bold"/>
                <a:sym typeface="Canva Sans Bold"/>
              </a:rPr>
              <a:t>      3) Future Work</a:t>
            </a:r>
          </a:p>
        </p:txBody>
      </p:sp>
      <p:sp>
        <p:nvSpPr>
          <p:cNvPr id="29" name="TextBox 28">
            <a:extLst>
              <a:ext uri="{FF2B5EF4-FFF2-40B4-BE49-F238E27FC236}">
                <a16:creationId xmlns:a16="http://schemas.microsoft.com/office/drawing/2014/main" id="{70E03A5A-C6D5-056F-84A3-B9DA6015028B}"/>
              </a:ext>
            </a:extLst>
          </p:cNvPr>
          <p:cNvSpPr txBox="1"/>
          <p:nvPr/>
        </p:nvSpPr>
        <p:spPr>
          <a:xfrm>
            <a:off x="562271" y="4005564"/>
            <a:ext cx="5215986" cy="1874872"/>
          </a:xfrm>
          <a:prstGeom prst="rect">
            <a:avLst/>
          </a:prstGeom>
          <a:noFill/>
        </p:spPr>
        <p:txBody>
          <a:bodyPr wrap="square" rtlCol="0">
            <a:spAutoFit/>
          </a:bodyPr>
          <a:lstStyle/>
          <a:p>
            <a:pPr marL="558541" lvl="1" indent="-342900" algn="l">
              <a:lnSpc>
                <a:spcPts val="2796"/>
              </a:lnSpc>
              <a:buFont typeface="Arial" panose="020B0604020202020204" pitchFamily="34" charset="0"/>
              <a:buChar char="•"/>
            </a:pPr>
            <a:r>
              <a:rPr lang="en-US" sz="2000" dirty="0">
                <a:solidFill>
                  <a:srgbClr val="23514C"/>
                </a:solidFill>
                <a:latin typeface="Cardo"/>
                <a:ea typeface="Cardo"/>
                <a:cs typeface="Cardo"/>
                <a:sym typeface="Cardo"/>
              </a:rPr>
              <a:t>Improved Accuracy Early Detection</a:t>
            </a:r>
          </a:p>
          <a:p>
            <a:pPr marL="558541" lvl="1" indent="-342900" algn="l">
              <a:lnSpc>
                <a:spcPts val="2796"/>
              </a:lnSpc>
              <a:buFont typeface="Arial" panose="020B0604020202020204" pitchFamily="34" charset="0"/>
              <a:buChar char="•"/>
            </a:pPr>
            <a:r>
              <a:rPr lang="en-US" sz="2000" dirty="0">
                <a:solidFill>
                  <a:srgbClr val="23514C"/>
                </a:solidFill>
                <a:latin typeface="Cardo"/>
                <a:ea typeface="Cardo"/>
                <a:cs typeface="Cardo"/>
                <a:sym typeface="Cardo"/>
              </a:rPr>
              <a:t>Advanced Machine Learning</a:t>
            </a:r>
          </a:p>
          <a:p>
            <a:pPr marL="558541" lvl="1" indent="-342900">
              <a:lnSpc>
                <a:spcPts val="2796"/>
              </a:lnSpc>
              <a:buFont typeface="Arial" panose="020B0604020202020204" pitchFamily="34" charset="0"/>
              <a:buChar char="•"/>
            </a:pPr>
            <a:r>
              <a:rPr lang="en-US" sz="2000" dirty="0">
                <a:solidFill>
                  <a:srgbClr val="23514C"/>
                </a:solidFill>
                <a:latin typeface="Cardo"/>
                <a:ea typeface="Cardo"/>
                <a:cs typeface="Cardo"/>
                <a:sym typeface="Cardo"/>
              </a:rPr>
              <a:t>Clinical Trials and Validation Models</a:t>
            </a:r>
          </a:p>
          <a:p>
            <a:pPr marL="558541" lvl="1" indent="-342900">
              <a:lnSpc>
                <a:spcPts val="2796"/>
              </a:lnSpc>
              <a:buFont typeface="Arial" panose="020B0604020202020204" pitchFamily="34" charset="0"/>
              <a:buChar char="•"/>
            </a:pPr>
            <a:r>
              <a:rPr lang="en-US" sz="2000" dirty="0">
                <a:solidFill>
                  <a:srgbClr val="23514C"/>
                </a:solidFill>
                <a:latin typeface="Cardo"/>
                <a:ea typeface="Cardo"/>
                <a:cs typeface="Cardo"/>
                <a:sym typeface="Cardo"/>
              </a:rPr>
              <a:t>Patient Engagement and Education</a:t>
            </a:r>
          </a:p>
          <a:p>
            <a:pPr marL="558541" lvl="1" indent="-342900">
              <a:lnSpc>
                <a:spcPts val="2796"/>
              </a:lnSpc>
              <a:buFont typeface="Arial" panose="020B0604020202020204" pitchFamily="34" charset="0"/>
              <a:buChar char="•"/>
            </a:pPr>
            <a:r>
              <a:rPr lang="en-US" sz="2000" dirty="0">
                <a:solidFill>
                  <a:srgbClr val="23514C"/>
                </a:solidFill>
                <a:latin typeface="Cardo"/>
                <a:ea typeface="Cardo"/>
                <a:cs typeface="Cardo"/>
                <a:sym typeface="Cardo"/>
              </a:rPr>
              <a:t>Real-Time Monitoring and Alerts</a:t>
            </a:r>
          </a:p>
        </p:txBody>
      </p:sp>
      <p:sp>
        <p:nvSpPr>
          <p:cNvPr id="30" name="TextBox 29">
            <a:extLst>
              <a:ext uri="{FF2B5EF4-FFF2-40B4-BE49-F238E27FC236}">
                <a16:creationId xmlns:a16="http://schemas.microsoft.com/office/drawing/2014/main" id="{604F51D8-3A27-8EE5-AFE7-800958F3B29A}"/>
              </a:ext>
            </a:extLst>
          </p:cNvPr>
          <p:cNvSpPr txBox="1"/>
          <p:nvPr/>
        </p:nvSpPr>
        <p:spPr>
          <a:xfrm>
            <a:off x="547202" y="791239"/>
            <a:ext cx="4849959" cy="2216632"/>
          </a:xfrm>
          <a:prstGeom prst="rect">
            <a:avLst/>
          </a:prstGeom>
          <a:noFill/>
        </p:spPr>
        <p:txBody>
          <a:bodyPr wrap="square" rtlCol="0">
            <a:spAutoFit/>
          </a:bodyPr>
          <a:lstStyle/>
          <a:p>
            <a:pPr marL="431282" lvl="1" indent="-215641" algn="l">
              <a:lnSpc>
                <a:spcPts val="2796"/>
              </a:lnSpc>
              <a:buFont typeface="Arial"/>
              <a:buChar char="•"/>
            </a:pPr>
            <a:r>
              <a:rPr lang="en-US" sz="1800" dirty="0">
                <a:solidFill>
                  <a:srgbClr val="23514C"/>
                </a:solidFill>
                <a:latin typeface="Canva Sans" panose="020B0604020202020204" charset="0"/>
                <a:ea typeface="Canva Sans Bold"/>
                <a:cs typeface="Canva Sans Bold"/>
                <a:sym typeface="Canva Sans Bold"/>
              </a:rPr>
              <a:t>Improved Accuracy</a:t>
            </a:r>
          </a:p>
          <a:p>
            <a:pPr marL="431282" lvl="1" indent="-215641" algn="l">
              <a:lnSpc>
                <a:spcPts val="2796"/>
              </a:lnSpc>
              <a:buFont typeface="Arial"/>
              <a:buChar char="•"/>
            </a:pPr>
            <a:r>
              <a:rPr lang="en-US" sz="1800" dirty="0">
                <a:solidFill>
                  <a:srgbClr val="23514C"/>
                </a:solidFill>
                <a:latin typeface="Canva Sans" panose="020B0604020202020204" charset="0"/>
                <a:ea typeface="Canva Sans Bold"/>
                <a:cs typeface="Canva Sans Bold"/>
                <a:sym typeface="Canva Sans Bold"/>
              </a:rPr>
              <a:t>Early Detection</a:t>
            </a:r>
          </a:p>
          <a:p>
            <a:pPr marL="431282" lvl="1" indent="-215641">
              <a:lnSpc>
                <a:spcPts val="2796"/>
              </a:lnSpc>
              <a:buFont typeface="Arial"/>
              <a:buChar char="•"/>
            </a:pPr>
            <a:r>
              <a:rPr lang="en-US" sz="1800" dirty="0">
                <a:solidFill>
                  <a:srgbClr val="23514C"/>
                </a:solidFill>
                <a:latin typeface="Canva Sans" panose="020B0604020202020204" charset="0"/>
                <a:ea typeface="Cardo Bold"/>
                <a:cs typeface="Cardo Bold"/>
                <a:sym typeface="Cardo Bold"/>
              </a:rPr>
              <a:t>Personalized Treatment Plans</a:t>
            </a:r>
          </a:p>
          <a:p>
            <a:pPr marL="431282" lvl="1" indent="-215641">
              <a:lnSpc>
                <a:spcPts val="2796"/>
              </a:lnSpc>
              <a:buFont typeface="Arial"/>
              <a:buChar char="•"/>
            </a:pPr>
            <a:r>
              <a:rPr lang="en-US" sz="1800" dirty="0">
                <a:solidFill>
                  <a:srgbClr val="23514C"/>
                </a:solidFill>
                <a:latin typeface="Canva Sans" panose="020B0604020202020204" charset="0"/>
                <a:ea typeface="Cardo Bold"/>
                <a:cs typeface="Cardo Bold"/>
                <a:sym typeface="Cardo Bold"/>
              </a:rPr>
              <a:t>Cost Efficiency</a:t>
            </a:r>
          </a:p>
          <a:p>
            <a:pPr marL="431282" lvl="1" indent="-215641">
              <a:lnSpc>
                <a:spcPts val="2796"/>
              </a:lnSpc>
              <a:buFont typeface="Arial"/>
              <a:buChar char="•"/>
            </a:pPr>
            <a:r>
              <a:rPr lang="en-US" sz="1800" dirty="0">
                <a:solidFill>
                  <a:srgbClr val="23514C"/>
                </a:solidFill>
                <a:latin typeface="Canva Sans" panose="020B0604020202020204" charset="0"/>
                <a:ea typeface="Cardo Bold"/>
                <a:cs typeface="Cardo Bold"/>
                <a:sym typeface="Cardo Bold"/>
              </a:rPr>
              <a:t>Resource Optimization</a:t>
            </a:r>
          </a:p>
          <a:p>
            <a:pPr marL="431282" lvl="1" indent="-215641">
              <a:lnSpc>
                <a:spcPts val="2796"/>
              </a:lnSpc>
              <a:buFont typeface="Arial"/>
              <a:buChar char="•"/>
            </a:pPr>
            <a:r>
              <a:rPr lang="en-US" sz="1800" dirty="0">
                <a:solidFill>
                  <a:srgbClr val="23514C"/>
                </a:solidFill>
                <a:latin typeface="Canva Sans" panose="020B0604020202020204" charset="0"/>
                <a:ea typeface="Cardo Bold"/>
                <a:cs typeface="Cardo Bold"/>
                <a:sym typeface="Cardo Bold"/>
              </a:rPr>
              <a:t>Research and Development</a:t>
            </a:r>
          </a:p>
        </p:txBody>
      </p:sp>
      <p:pic>
        <p:nvPicPr>
          <p:cNvPr id="32" name="Picture 31">
            <a:extLst>
              <a:ext uri="{FF2B5EF4-FFF2-40B4-BE49-F238E27FC236}">
                <a16:creationId xmlns:a16="http://schemas.microsoft.com/office/drawing/2014/main" id="{8D034FF6-C9E0-22A1-B0BD-7E157A28C0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1808" y="698164"/>
            <a:ext cx="2182381" cy="3019730"/>
          </a:xfrm>
          <a:prstGeom prst="rect">
            <a:avLst/>
          </a:prstGeom>
        </p:spPr>
      </p:pic>
      <p:pic>
        <p:nvPicPr>
          <p:cNvPr id="34" name="Picture 33">
            <a:extLst>
              <a:ext uri="{FF2B5EF4-FFF2-40B4-BE49-F238E27FC236}">
                <a16:creationId xmlns:a16="http://schemas.microsoft.com/office/drawing/2014/main" id="{EACCBED3-AABE-035A-C6A4-3F63765DD2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6249" y="2374900"/>
            <a:ext cx="2484995" cy="3443598"/>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CEDEEB"/>
        </a:solidFill>
        <a:effectLst/>
      </p:bgPr>
    </p:bg>
    <p:spTree>
      <p:nvGrpSpPr>
        <p:cNvPr id="1" name=""/>
        <p:cNvGrpSpPr/>
        <p:nvPr/>
      </p:nvGrpSpPr>
      <p:grpSpPr>
        <a:xfrm>
          <a:off x="0" y="0"/>
          <a:ext cx="0" cy="0"/>
          <a:chOff x="0" y="0"/>
          <a:chExt cx="0" cy="0"/>
        </a:xfrm>
      </p:grpSpPr>
      <p:grpSp>
        <p:nvGrpSpPr>
          <p:cNvPr id="2" name="Group 2"/>
          <p:cNvGrpSpPr/>
          <p:nvPr/>
        </p:nvGrpSpPr>
        <p:grpSpPr>
          <a:xfrm>
            <a:off x="-9245" y="3855273"/>
            <a:ext cx="499269" cy="2740986"/>
            <a:chOff x="0" y="0"/>
            <a:chExt cx="665692" cy="3654648"/>
          </a:xfrm>
        </p:grpSpPr>
        <p:sp>
          <p:nvSpPr>
            <p:cNvPr id="3" name="Freeform 3"/>
            <p:cNvSpPr/>
            <p:nvPr/>
          </p:nvSpPr>
          <p:spPr>
            <a:xfrm>
              <a:off x="0" y="0"/>
              <a:ext cx="665734" cy="3654679"/>
            </a:xfrm>
            <a:custGeom>
              <a:avLst/>
              <a:gdLst/>
              <a:ahLst/>
              <a:cxnLst/>
              <a:rect l="l" t="t" r="r" b="b"/>
              <a:pathLst>
                <a:path w="665734" h="3654679">
                  <a:moveTo>
                    <a:pt x="0" y="0"/>
                  </a:moveTo>
                  <a:lnTo>
                    <a:pt x="665734" y="3654679"/>
                  </a:lnTo>
                  <a:lnTo>
                    <a:pt x="0" y="3643757"/>
                  </a:lnTo>
                  <a:cubicBezTo>
                    <a:pt x="4064" y="2440051"/>
                    <a:pt x="8255" y="1236345"/>
                    <a:pt x="0" y="0"/>
                  </a:cubicBezTo>
                  <a:close/>
                </a:path>
              </a:pathLst>
            </a:custGeom>
            <a:solidFill>
              <a:srgbClr val="DDA83F">
                <a:alpha val="84706"/>
              </a:srgbClr>
            </a:solidFill>
          </p:spPr>
        </p:sp>
      </p:grpSp>
      <p:sp>
        <p:nvSpPr>
          <p:cNvPr id="4" name="AutoShape 4"/>
          <p:cNvSpPr/>
          <p:nvPr/>
        </p:nvSpPr>
        <p:spPr>
          <a:xfrm rot="-1825605">
            <a:off x="5246115" y="5299707"/>
            <a:ext cx="5106246" cy="0"/>
          </a:xfrm>
          <a:prstGeom prst="line">
            <a:avLst/>
          </a:prstGeom>
          <a:ln w="9525" cap="rnd">
            <a:solidFill>
              <a:srgbClr val="CEDEEB"/>
            </a:solidFill>
            <a:prstDash val="solid"/>
            <a:headEnd type="none" w="sm" len="sm"/>
            <a:tailEnd type="none" w="sm" len="sm"/>
          </a:ln>
        </p:spPr>
      </p:sp>
      <p:sp>
        <p:nvSpPr>
          <p:cNvPr id="5" name="AutoShape 5"/>
          <p:cNvSpPr/>
          <p:nvPr/>
        </p:nvSpPr>
        <p:spPr>
          <a:xfrm rot="4710223">
            <a:off x="4990255" y="3294062"/>
            <a:ext cx="6732342" cy="0"/>
          </a:xfrm>
          <a:prstGeom prst="line">
            <a:avLst/>
          </a:prstGeom>
          <a:ln w="9525" cap="rnd">
            <a:solidFill>
              <a:srgbClr val="CEDEEB"/>
            </a:solidFill>
            <a:prstDash val="solid"/>
            <a:headEnd type="none" w="sm" len="sm"/>
            <a:tailEnd type="none" w="sm" len="sm"/>
          </a:ln>
        </p:spPr>
      </p:sp>
      <p:grpSp>
        <p:nvGrpSpPr>
          <p:cNvPr id="6" name="Group 6"/>
          <p:cNvGrpSpPr/>
          <p:nvPr/>
        </p:nvGrpSpPr>
        <p:grpSpPr>
          <a:xfrm>
            <a:off x="7526047" y="1"/>
            <a:ext cx="2478262" cy="6596258"/>
            <a:chOff x="0" y="0"/>
            <a:chExt cx="3304349" cy="8795011"/>
          </a:xfrm>
        </p:grpSpPr>
        <p:sp>
          <p:nvSpPr>
            <p:cNvPr id="7" name="Freeform 7"/>
            <p:cNvSpPr/>
            <p:nvPr/>
          </p:nvSpPr>
          <p:spPr>
            <a:xfrm>
              <a:off x="0" y="0"/>
              <a:ext cx="3307842" cy="8795003"/>
            </a:xfrm>
            <a:custGeom>
              <a:avLst/>
              <a:gdLst/>
              <a:ahLst/>
              <a:cxnLst/>
              <a:rect l="l" t="t" r="r" b="b"/>
              <a:pathLst>
                <a:path w="3307842" h="8795003">
                  <a:moveTo>
                    <a:pt x="2946273" y="0"/>
                  </a:moveTo>
                  <a:lnTo>
                    <a:pt x="0" y="8784209"/>
                  </a:lnTo>
                  <a:lnTo>
                    <a:pt x="3303778" y="8795003"/>
                  </a:lnTo>
                  <a:cubicBezTo>
                    <a:pt x="3307842" y="5866892"/>
                    <a:pt x="3287395" y="2938907"/>
                    <a:pt x="3291459" y="10795"/>
                  </a:cubicBezTo>
                  <a:lnTo>
                    <a:pt x="2946273" y="0"/>
                  </a:lnTo>
                  <a:close/>
                </a:path>
              </a:pathLst>
            </a:custGeom>
            <a:solidFill>
              <a:srgbClr val="DDA83F">
                <a:alpha val="29804"/>
              </a:srgbClr>
            </a:solidFill>
          </p:spPr>
        </p:sp>
      </p:grpSp>
      <p:grpSp>
        <p:nvGrpSpPr>
          <p:cNvPr id="8" name="Group 8"/>
          <p:cNvGrpSpPr/>
          <p:nvPr/>
        </p:nvGrpSpPr>
        <p:grpSpPr>
          <a:xfrm>
            <a:off x="7868133" y="-8134"/>
            <a:ext cx="2127403" cy="6596259"/>
            <a:chOff x="0" y="0"/>
            <a:chExt cx="2836538" cy="8795012"/>
          </a:xfrm>
        </p:grpSpPr>
        <p:sp>
          <p:nvSpPr>
            <p:cNvPr id="9" name="Freeform 9"/>
            <p:cNvSpPr/>
            <p:nvPr/>
          </p:nvSpPr>
          <p:spPr>
            <a:xfrm>
              <a:off x="0" y="0"/>
              <a:ext cx="2839466" cy="8795004"/>
            </a:xfrm>
            <a:custGeom>
              <a:avLst/>
              <a:gdLst/>
              <a:ahLst/>
              <a:cxnLst/>
              <a:rect l="l" t="t" r="r" b="b"/>
              <a:pathLst>
                <a:path w="2839466" h="8795004">
                  <a:moveTo>
                    <a:pt x="0" y="0"/>
                  </a:moveTo>
                  <a:lnTo>
                    <a:pt x="1750568" y="8795004"/>
                  </a:lnTo>
                  <a:lnTo>
                    <a:pt x="2835402" y="8795004"/>
                  </a:lnTo>
                  <a:cubicBezTo>
                    <a:pt x="2831338" y="5863336"/>
                    <a:pt x="2839466" y="2931668"/>
                    <a:pt x="2835402" y="0"/>
                  </a:cubicBezTo>
                  <a:lnTo>
                    <a:pt x="0" y="0"/>
                  </a:lnTo>
                  <a:close/>
                </a:path>
              </a:pathLst>
            </a:custGeom>
            <a:solidFill>
              <a:srgbClr val="DDA83F">
                <a:alpha val="19608"/>
              </a:srgbClr>
            </a:solidFill>
          </p:spPr>
        </p:sp>
      </p:grpSp>
      <p:grpSp>
        <p:nvGrpSpPr>
          <p:cNvPr id="10" name="Group 10"/>
          <p:cNvGrpSpPr/>
          <p:nvPr/>
        </p:nvGrpSpPr>
        <p:grpSpPr>
          <a:xfrm>
            <a:off x="9059103" y="-8134"/>
            <a:ext cx="936435" cy="6596259"/>
            <a:chOff x="0" y="0"/>
            <a:chExt cx="1248580" cy="8795012"/>
          </a:xfrm>
        </p:grpSpPr>
        <p:sp>
          <p:nvSpPr>
            <p:cNvPr id="11" name="Freeform 11"/>
            <p:cNvSpPr/>
            <p:nvPr/>
          </p:nvSpPr>
          <p:spPr>
            <a:xfrm>
              <a:off x="0" y="0"/>
              <a:ext cx="1248537" cy="8795004"/>
            </a:xfrm>
            <a:custGeom>
              <a:avLst/>
              <a:gdLst/>
              <a:ahLst/>
              <a:cxnLst/>
              <a:rect l="l" t="t" r="r" b="b"/>
              <a:pathLst>
                <a:path w="1248537" h="8795004">
                  <a:moveTo>
                    <a:pt x="985774" y="0"/>
                  </a:moveTo>
                  <a:lnTo>
                    <a:pt x="0" y="8795004"/>
                  </a:lnTo>
                  <a:lnTo>
                    <a:pt x="1248537" y="8795004"/>
                  </a:lnTo>
                  <a:cubicBezTo>
                    <a:pt x="1245870" y="5863336"/>
                    <a:pt x="1243076" y="2931668"/>
                    <a:pt x="1240409" y="0"/>
                  </a:cubicBezTo>
                  <a:lnTo>
                    <a:pt x="985774" y="0"/>
                  </a:lnTo>
                  <a:close/>
                </a:path>
              </a:pathLst>
            </a:custGeom>
            <a:solidFill>
              <a:srgbClr val="2B4743">
                <a:alpha val="69804"/>
              </a:srgbClr>
            </a:solidFill>
          </p:spPr>
        </p:sp>
      </p:grpSp>
      <p:grpSp>
        <p:nvGrpSpPr>
          <p:cNvPr id="12" name="Group 12"/>
          <p:cNvGrpSpPr/>
          <p:nvPr/>
        </p:nvGrpSpPr>
        <p:grpSpPr>
          <a:xfrm>
            <a:off x="8820449" y="-8135"/>
            <a:ext cx="1164928" cy="6596259"/>
            <a:chOff x="0" y="0"/>
            <a:chExt cx="1553237" cy="8795012"/>
          </a:xfrm>
        </p:grpSpPr>
        <p:sp>
          <p:nvSpPr>
            <p:cNvPr id="13" name="Freeform 13"/>
            <p:cNvSpPr/>
            <p:nvPr/>
          </p:nvSpPr>
          <p:spPr>
            <a:xfrm>
              <a:off x="0" y="0"/>
              <a:ext cx="1556385" cy="8795004"/>
            </a:xfrm>
            <a:custGeom>
              <a:avLst/>
              <a:gdLst/>
              <a:ahLst/>
              <a:cxnLst/>
              <a:rect l="l" t="t" r="r" b="b"/>
              <a:pathLst>
                <a:path w="1556385" h="8795004">
                  <a:moveTo>
                    <a:pt x="0" y="0"/>
                  </a:moveTo>
                  <a:lnTo>
                    <a:pt x="1366647" y="8795004"/>
                  </a:lnTo>
                  <a:lnTo>
                    <a:pt x="1552956" y="8795004"/>
                  </a:lnTo>
                  <a:cubicBezTo>
                    <a:pt x="1556385" y="5859780"/>
                    <a:pt x="1528826" y="2935224"/>
                    <a:pt x="1532255" y="0"/>
                  </a:cubicBezTo>
                  <a:lnTo>
                    <a:pt x="0" y="0"/>
                  </a:lnTo>
                  <a:close/>
                </a:path>
              </a:pathLst>
            </a:custGeom>
            <a:solidFill>
              <a:srgbClr val="DDA83F">
                <a:alpha val="64706"/>
              </a:srgbClr>
            </a:solidFill>
          </p:spPr>
        </p:sp>
      </p:grpSp>
      <p:grpSp>
        <p:nvGrpSpPr>
          <p:cNvPr id="14" name="Group 14"/>
          <p:cNvGrpSpPr/>
          <p:nvPr/>
        </p:nvGrpSpPr>
        <p:grpSpPr>
          <a:xfrm>
            <a:off x="8801957" y="4701156"/>
            <a:ext cx="1194757" cy="1886970"/>
            <a:chOff x="0" y="0"/>
            <a:chExt cx="1593009" cy="2515959"/>
          </a:xfrm>
        </p:grpSpPr>
        <p:sp>
          <p:nvSpPr>
            <p:cNvPr id="15" name="Freeform 15"/>
            <p:cNvSpPr/>
            <p:nvPr/>
          </p:nvSpPr>
          <p:spPr>
            <a:xfrm>
              <a:off x="0" y="0"/>
              <a:ext cx="1592961" cy="2515997"/>
            </a:xfrm>
            <a:custGeom>
              <a:avLst/>
              <a:gdLst/>
              <a:ahLst/>
              <a:cxnLst/>
              <a:rect l="l" t="t" r="r" b="b"/>
              <a:pathLst>
                <a:path w="1592961" h="2515997">
                  <a:moveTo>
                    <a:pt x="0" y="2515997"/>
                  </a:moveTo>
                  <a:lnTo>
                    <a:pt x="1585595" y="0"/>
                  </a:lnTo>
                  <a:cubicBezTo>
                    <a:pt x="1588008" y="836422"/>
                    <a:pt x="1590548" y="1672971"/>
                    <a:pt x="1592961" y="2509393"/>
                  </a:cubicBezTo>
                  <a:lnTo>
                    <a:pt x="0" y="2515997"/>
                  </a:lnTo>
                  <a:close/>
                </a:path>
              </a:pathLst>
            </a:custGeom>
            <a:solidFill>
              <a:srgbClr val="DDA83F">
                <a:alpha val="80000"/>
              </a:srgbClr>
            </a:solidFill>
          </p:spPr>
        </p:sp>
      </p:grpSp>
      <p:sp>
        <p:nvSpPr>
          <p:cNvPr id="16" name="TextBox 16"/>
          <p:cNvSpPr txBox="1"/>
          <p:nvPr/>
        </p:nvSpPr>
        <p:spPr>
          <a:xfrm>
            <a:off x="240389" y="167430"/>
            <a:ext cx="2568535" cy="1215526"/>
          </a:xfrm>
          <a:prstGeom prst="rect">
            <a:avLst/>
          </a:prstGeom>
        </p:spPr>
        <p:txBody>
          <a:bodyPr lIns="0" tIns="0" rIns="0" bIns="0" rtlCol="0" anchor="t">
            <a:spAutoFit/>
          </a:bodyPr>
          <a:lstStyle/>
          <a:p>
            <a:pPr algn="ctr">
              <a:lnSpc>
                <a:spcPts val="4900"/>
              </a:lnSpc>
            </a:pPr>
            <a:r>
              <a:rPr lang="en-US" sz="3500">
                <a:solidFill>
                  <a:srgbClr val="23514C"/>
                </a:solidFill>
                <a:latin typeface="Canva Sans Bold"/>
                <a:ea typeface="Canva Sans Bold"/>
                <a:cs typeface="Canva Sans Bold"/>
                <a:sym typeface="Canva Sans Bold"/>
              </a:rPr>
              <a:t>References:</a:t>
            </a:r>
          </a:p>
        </p:txBody>
      </p:sp>
      <p:sp>
        <p:nvSpPr>
          <p:cNvPr id="17" name="TextBox 17"/>
          <p:cNvSpPr txBox="1"/>
          <p:nvPr/>
        </p:nvSpPr>
        <p:spPr>
          <a:xfrm>
            <a:off x="180799" y="707180"/>
            <a:ext cx="3219926" cy="1047750"/>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23514C"/>
                </a:solidFill>
                <a:latin typeface="Canva Sans Bold"/>
                <a:ea typeface="Canva Sans Bold"/>
                <a:cs typeface="Canva Sans Bold"/>
                <a:sym typeface="Canva Sans Bold"/>
              </a:rPr>
              <a:t>Data Sources:</a:t>
            </a:r>
          </a:p>
          <a:p>
            <a:pPr algn="ctr">
              <a:lnSpc>
                <a:spcPts val="4200"/>
              </a:lnSpc>
            </a:pPr>
            <a:endParaRPr lang="en-US" sz="3000">
              <a:solidFill>
                <a:srgbClr val="23514C"/>
              </a:solidFill>
              <a:latin typeface="Canva Sans Bold"/>
              <a:ea typeface="Canva Sans Bold"/>
              <a:cs typeface="Canva Sans Bold"/>
              <a:sym typeface="Canva Sans Bold"/>
            </a:endParaRPr>
          </a:p>
        </p:txBody>
      </p:sp>
      <p:sp>
        <p:nvSpPr>
          <p:cNvPr id="18" name="TextBox 18"/>
          <p:cNvSpPr txBox="1"/>
          <p:nvPr/>
        </p:nvSpPr>
        <p:spPr>
          <a:xfrm>
            <a:off x="180799" y="1008805"/>
            <a:ext cx="5361384" cy="1047750"/>
          </a:xfrm>
          <a:prstGeom prst="rect">
            <a:avLst/>
          </a:prstGeom>
        </p:spPr>
        <p:txBody>
          <a:bodyPr lIns="0" tIns="0" rIns="0" bIns="0" rtlCol="0" anchor="t">
            <a:spAutoFit/>
          </a:bodyPr>
          <a:lstStyle/>
          <a:p>
            <a:pPr algn="l">
              <a:lnSpc>
                <a:spcPts val="4200"/>
              </a:lnSpc>
            </a:pPr>
            <a:endParaRPr dirty="0">
              <a:solidFill>
                <a:srgbClr val="23514C"/>
              </a:solidFill>
            </a:endParaRPr>
          </a:p>
          <a:p>
            <a:pPr marL="647700" lvl="1" indent="-323850" algn="ctr">
              <a:lnSpc>
                <a:spcPts val="4200"/>
              </a:lnSpc>
              <a:buFont typeface="Arial"/>
              <a:buChar char="•"/>
            </a:pPr>
            <a:r>
              <a:rPr lang="en-US" sz="3000" dirty="0">
                <a:solidFill>
                  <a:srgbClr val="23514C"/>
                </a:solidFill>
                <a:latin typeface="Canva Sans Bold"/>
                <a:ea typeface="Canva Sans Bold"/>
                <a:cs typeface="Canva Sans Bold"/>
                <a:sym typeface="Canva Sans Bold"/>
              </a:rPr>
              <a:t>Tools and Software Used:</a:t>
            </a:r>
          </a:p>
        </p:txBody>
      </p:sp>
      <p:sp>
        <p:nvSpPr>
          <p:cNvPr id="19" name="TextBox 19"/>
          <p:cNvSpPr txBox="1"/>
          <p:nvPr/>
        </p:nvSpPr>
        <p:spPr>
          <a:xfrm>
            <a:off x="240389" y="4045641"/>
            <a:ext cx="4784765" cy="1047750"/>
          </a:xfrm>
          <a:prstGeom prst="rect">
            <a:avLst/>
          </a:prstGeom>
        </p:spPr>
        <p:txBody>
          <a:bodyPr lIns="0" tIns="0" rIns="0" bIns="0" rtlCol="0" anchor="t">
            <a:spAutoFit/>
          </a:bodyPr>
          <a:lstStyle/>
          <a:p>
            <a:pPr marL="647700" lvl="1" indent="-323850" algn="ctr">
              <a:lnSpc>
                <a:spcPts val="4200"/>
              </a:lnSpc>
              <a:buFont typeface="Arial"/>
              <a:buChar char="•"/>
            </a:pPr>
            <a:r>
              <a:rPr lang="en-US" sz="3000">
                <a:solidFill>
                  <a:srgbClr val="23514C"/>
                </a:solidFill>
                <a:latin typeface="Canva Sans Bold"/>
                <a:ea typeface="Canva Sans Bold"/>
                <a:cs typeface="Canva Sans Bold"/>
                <a:sym typeface="Canva Sans Bold"/>
              </a:rPr>
              <a:t>Additional References</a:t>
            </a:r>
          </a:p>
          <a:p>
            <a:pPr algn="ctr">
              <a:lnSpc>
                <a:spcPts val="4200"/>
              </a:lnSpc>
            </a:pPr>
            <a:endParaRPr lang="en-US" sz="3000">
              <a:solidFill>
                <a:srgbClr val="23514C"/>
              </a:solidFill>
              <a:latin typeface="Canva Sans Bold"/>
              <a:ea typeface="Canva Sans Bold"/>
              <a:cs typeface="Canva Sans Bold"/>
              <a:sym typeface="Canva Sans Bold"/>
            </a:endParaRPr>
          </a:p>
        </p:txBody>
      </p:sp>
      <p:sp>
        <p:nvSpPr>
          <p:cNvPr id="20" name="TextBox 20"/>
          <p:cNvSpPr txBox="1"/>
          <p:nvPr/>
        </p:nvSpPr>
        <p:spPr>
          <a:xfrm>
            <a:off x="846113" y="1212005"/>
            <a:ext cx="1233726" cy="335541"/>
          </a:xfrm>
          <a:prstGeom prst="rect">
            <a:avLst/>
          </a:prstGeom>
        </p:spPr>
        <p:txBody>
          <a:bodyPr lIns="0" tIns="0" rIns="0" bIns="0" rtlCol="0" anchor="t">
            <a:spAutoFit/>
          </a:bodyPr>
          <a:lstStyle/>
          <a:p>
            <a:pPr marL="431801" lvl="1" indent="-215900" algn="ctr">
              <a:lnSpc>
                <a:spcPts val="2800"/>
              </a:lnSpc>
              <a:buFont typeface="Arial"/>
              <a:buChar char="•"/>
            </a:pPr>
            <a:r>
              <a:rPr lang="en-US" sz="2000">
                <a:solidFill>
                  <a:srgbClr val="23514C"/>
                </a:solidFill>
                <a:latin typeface="Canva Sans"/>
                <a:ea typeface="Canva Sans"/>
                <a:cs typeface="Canva Sans"/>
                <a:sym typeface="Canva Sans"/>
              </a:rPr>
              <a:t>Kaggle</a:t>
            </a:r>
          </a:p>
        </p:txBody>
      </p:sp>
      <p:sp>
        <p:nvSpPr>
          <p:cNvPr id="21" name="TextBox 21"/>
          <p:cNvSpPr txBox="1"/>
          <p:nvPr/>
        </p:nvSpPr>
        <p:spPr>
          <a:xfrm>
            <a:off x="846113" y="2083272"/>
            <a:ext cx="9002153" cy="1903085"/>
          </a:xfrm>
          <a:prstGeom prst="rect">
            <a:avLst/>
          </a:prstGeom>
        </p:spPr>
        <p:txBody>
          <a:bodyPr lIns="0" tIns="0" rIns="0" bIns="0" rtlCol="0" anchor="t">
            <a:spAutoFit/>
          </a:bodyPr>
          <a:lstStyle/>
          <a:p>
            <a:pPr marL="388622" lvl="1" indent="-194311" algn="l">
              <a:lnSpc>
                <a:spcPts val="2520"/>
              </a:lnSpc>
              <a:buFont typeface="Arial"/>
              <a:buChar char="•"/>
            </a:pPr>
            <a:r>
              <a:rPr lang="en-US" sz="1800" dirty="0">
                <a:solidFill>
                  <a:srgbClr val="23514C"/>
                </a:solidFill>
                <a:latin typeface="Canva Sans"/>
                <a:ea typeface="Canva Sans"/>
                <a:cs typeface="Canva Sans"/>
                <a:sym typeface="Canva Sans"/>
              </a:rPr>
              <a:t>Python: For data cleaning, analysis, and visualization, using libraries such as Pandas, NumPy, Matplotlib, and Seaborn.</a:t>
            </a:r>
          </a:p>
          <a:p>
            <a:pPr marL="388622" lvl="1" indent="-194311" algn="l">
              <a:lnSpc>
                <a:spcPts val="2520"/>
              </a:lnSpc>
              <a:buFont typeface="Arial"/>
              <a:buChar char="•"/>
            </a:pPr>
            <a:r>
              <a:rPr lang="en-US" sz="1800" dirty="0">
                <a:solidFill>
                  <a:srgbClr val="23514C"/>
                </a:solidFill>
                <a:latin typeface="Canva Sans"/>
                <a:ea typeface="Canva Sans"/>
                <a:cs typeface="Canva Sans"/>
                <a:sym typeface="Canva Sans"/>
              </a:rPr>
              <a:t>Google </a:t>
            </a:r>
            <a:r>
              <a:rPr lang="en-US" sz="1800" dirty="0" err="1">
                <a:solidFill>
                  <a:srgbClr val="23514C"/>
                </a:solidFill>
                <a:latin typeface="Canva Sans"/>
                <a:ea typeface="Canva Sans"/>
                <a:cs typeface="Canva Sans"/>
                <a:sym typeface="Canva Sans"/>
              </a:rPr>
              <a:t>Colab</a:t>
            </a:r>
            <a:r>
              <a:rPr lang="en-US" sz="1800" dirty="0">
                <a:solidFill>
                  <a:srgbClr val="23514C"/>
                </a:solidFill>
                <a:latin typeface="Canva Sans"/>
                <a:ea typeface="Canva Sans"/>
                <a:cs typeface="Canva Sans"/>
                <a:sym typeface="Canva Sans"/>
              </a:rPr>
              <a:t> Notebook: For documenting the analysis process and visualizations. </a:t>
            </a:r>
          </a:p>
          <a:p>
            <a:pPr marL="388622" lvl="1" indent="-194311" algn="l">
              <a:lnSpc>
                <a:spcPts val="2520"/>
              </a:lnSpc>
              <a:buFont typeface="Arial"/>
              <a:buChar char="•"/>
            </a:pPr>
            <a:r>
              <a:rPr lang="en-US" sz="1800" dirty="0">
                <a:solidFill>
                  <a:srgbClr val="23514C"/>
                </a:solidFill>
                <a:latin typeface="Canva Sans"/>
                <a:ea typeface="Canva Sans"/>
                <a:cs typeface="Canva Sans"/>
                <a:sym typeface="Canva Sans"/>
              </a:rPr>
              <a:t>Scikit-learn: For developing predictive models and machine learning algorithms.</a:t>
            </a:r>
          </a:p>
        </p:txBody>
      </p:sp>
      <p:sp>
        <p:nvSpPr>
          <p:cNvPr id="22" name="TextBox 22"/>
          <p:cNvSpPr txBox="1"/>
          <p:nvPr/>
        </p:nvSpPr>
        <p:spPr>
          <a:xfrm>
            <a:off x="980047" y="4533616"/>
            <a:ext cx="9002153" cy="1707583"/>
          </a:xfrm>
          <a:prstGeom prst="rect">
            <a:avLst/>
          </a:prstGeom>
        </p:spPr>
        <p:txBody>
          <a:bodyPr lIns="0" tIns="0" rIns="0" bIns="0" rtlCol="0" anchor="t">
            <a:spAutoFit/>
          </a:bodyPr>
          <a:lstStyle/>
          <a:p>
            <a:pPr marL="410211" lvl="1" indent="-205106" algn="l">
              <a:lnSpc>
                <a:spcPts val="2660"/>
              </a:lnSpc>
              <a:buFont typeface="Arial"/>
              <a:buChar char="•"/>
            </a:pPr>
            <a:r>
              <a:rPr lang="en-US" sz="1900">
                <a:solidFill>
                  <a:srgbClr val="23514C"/>
                </a:solidFill>
                <a:latin typeface="Canva Sans"/>
                <a:ea typeface="Canva Sans"/>
                <a:cs typeface="Canva Sans"/>
                <a:sym typeface="Canva Sans"/>
              </a:rPr>
              <a:t>IBM masterclass: Mater class available on YouTube helped us to gain deep knowledge.</a:t>
            </a:r>
          </a:p>
          <a:p>
            <a:pPr marL="410211" lvl="1" indent="-205106" algn="l">
              <a:lnSpc>
                <a:spcPts val="2660"/>
              </a:lnSpc>
              <a:buFont typeface="Arial"/>
              <a:buChar char="•"/>
            </a:pPr>
            <a:r>
              <a:rPr lang="en-US" sz="1900">
                <a:solidFill>
                  <a:srgbClr val="23514C"/>
                </a:solidFill>
                <a:latin typeface="Canva Sans"/>
                <a:ea typeface="Canva Sans"/>
                <a:cs typeface="Canva Sans"/>
                <a:sym typeface="Canva Sans"/>
              </a:rPr>
              <a:t>YouTube: Some video lectures from youtube help us in model predicting.</a:t>
            </a:r>
          </a:p>
          <a:p>
            <a:pPr marL="410211" lvl="1" indent="-205106" algn="l">
              <a:lnSpc>
                <a:spcPts val="2660"/>
              </a:lnSpc>
              <a:buFont typeface="Arial"/>
              <a:buChar char="•"/>
            </a:pPr>
            <a:r>
              <a:rPr lang="en-US" sz="1900">
                <a:solidFill>
                  <a:srgbClr val="23514C"/>
                </a:solidFill>
                <a:latin typeface="Canva Sans"/>
                <a:ea typeface="Canva Sans"/>
                <a:cs typeface="Canva Sans"/>
                <a:sym typeface="Canva Sans"/>
              </a:rPr>
              <a:t>Blog Post: Blog post by some good Data Scientists also helped us in delivering this project.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EDEEB"/>
        </a:solidFill>
        <a:effectLst/>
      </p:bgPr>
    </p:bg>
    <p:spTree>
      <p:nvGrpSpPr>
        <p:cNvPr id="1" name=""/>
        <p:cNvGrpSpPr/>
        <p:nvPr/>
      </p:nvGrpSpPr>
      <p:grpSpPr>
        <a:xfrm>
          <a:off x="0" y="0"/>
          <a:ext cx="0" cy="0"/>
          <a:chOff x="0" y="0"/>
          <a:chExt cx="0" cy="0"/>
        </a:xfrm>
      </p:grpSpPr>
      <p:grpSp>
        <p:nvGrpSpPr>
          <p:cNvPr id="2" name="Group 2"/>
          <p:cNvGrpSpPr/>
          <p:nvPr/>
        </p:nvGrpSpPr>
        <p:grpSpPr>
          <a:xfrm>
            <a:off x="-9245" y="3855273"/>
            <a:ext cx="499269" cy="2740986"/>
            <a:chOff x="0" y="0"/>
            <a:chExt cx="665692" cy="3654648"/>
          </a:xfrm>
        </p:grpSpPr>
        <p:sp>
          <p:nvSpPr>
            <p:cNvPr id="3" name="Freeform 3"/>
            <p:cNvSpPr/>
            <p:nvPr/>
          </p:nvSpPr>
          <p:spPr>
            <a:xfrm>
              <a:off x="0" y="0"/>
              <a:ext cx="665734" cy="3654679"/>
            </a:xfrm>
            <a:custGeom>
              <a:avLst/>
              <a:gdLst/>
              <a:ahLst/>
              <a:cxnLst/>
              <a:rect l="l" t="t" r="r" b="b"/>
              <a:pathLst>
                <a:path w="665734" h="3654679">
                  <a:moveTo>
                    <a:pt x="0" y="0"/>
                  </a:moveTo>
                  <a:lnTo>
                    <a:pt x="665734" y="3654679"/>
                  </a:lnTo>
                  <a:lnTo>
                    <a:pt x="0" y="3643757"/>
                  </a:lnTo>
                  <a:cubicBezTo>
                    <a:pt x="4064" y="2440051"/>
                    <a:pt x="8255" y="1236345"/>
                    <a:pt x="0" y="0"/>
                  </a:cubicBezTo>
                  <a:close/>
                </a:path>
              </a:pathLst>
            </a:custGeom>
            <a:solidFill>
              <a:srgbClr val="2B4743">
                <a:alpha val="84706"/>
              </a:srgbClr>
            </a:solidFill>
          </p:spPr>
        </p:sp>
      </p:grpSp>
      <p:sp>
        <p:nvSpPr>
          <p:cNvPr id="4" name="AutoShape 4"/>
          <p:cNvSpPr/>
          <p:nvPr/>
        </p:nvSpPr>
        <p:spPr>
          <a:xfrm rot="-1825605">
            <a:off x="5246115" y="5299707"/>
            <a:ext cx="5106246" cy="0"/>
          </a:xfrm>
          <a:prstGeom prst="line">
            <a:avLst/>
          </a:prstGeom>
          <a:ln w="9525" cap="rnd">
            <a:solidFill>
              <a:srgbClr val="CEDEEB"/>
            </a:solidFill>
            <a:prstDash val="solid"/>
            <a:headEnd type="none" w="sm" len="sm"/>
            <a:tailEnd type="none" w="sm" len="sm"/>
          </a:ln>
        </p:spPr>
      </p:sp>
      <p:sp>
        <p:nvSpPr>
          <p:cNvPr id="5" name="AutoShape 5"/>
          <p:cNvSpPr/>
          <p:nvPr/>
        </p:nvSpPr>
        <p:spPr>
          <a:xfrm rot="4710223">
            <a:off x="4990255" y="3294062"/>
            <a:ext cx="6732342" cy="0"/>
          </a:xfrm>
          <a:prstGeom prst="line">
            <a:avLst/>
          </a:prstGeom>
          <a:ln w="9525" cap="rnd">
            <a:solidFill>
              <a:srgbClr val="CEDEEB"/>
            </a:solidFill>
            <a:prstDash val="solid"/>
            <a:headEnd type="none" w="sm" len="sm"/>
            <a:tailEnd type="none" w="sm" len="sm"/>
          </a:ln>
        </p:spPr>
      </p:sp>
      <p:grpSp>
        <p:nvGrpSpPr>
          <p:cNvPr id="6" name="Group 6"/>
          <p:cNvGrpSpPr/>
          <p:nvPr/>
        </p:nvGrpSpPr>
        <p:grpSpPr>
          <a:xfrm>
            <a:off x="7526047" y="1"/>
            <a:ext cx="2478262" cy="6596258"/>
            <a:chOff x="0" y="0"/>
            <a:chExt cx="3304349" cy="8795011"/>
          </a:xfrm>
        </p:grpSpPr>
        <p:sp>
          <p:nvSpPr>
            <p:cNvPr id="7" name="Freeform 7"/>
            <p:cNvSpPr/>
            <p:nvPr/>
          </p:nvSpPr>
          <p:spPr>
            <a:xfrm>
              <a:off x="0" y="0"/>
              <a:ext cx="3307842" cy="8795003"/>
            </a:xfrm>
            <a:custGeom>
              <a:avLst/>
              <a:gdLst/>
              <a:ahLst/>
              <a:cxnLst/>
              <a:rect l="l" t="t" r="r" b="b"/>
              <a:pathLst>
                <a:path w="3307842" h="8795003">
                  <a:moveTo>
                    <a:pt x="2946273" y="0"/>
                  </a:moveTo>
                  <a:lnTo>
                    <a:pt x="0" y="8784209"/>
                  </a:lnTo>
                  <a:lnTo>
                    <a:pt x="3303778" y="8795003"/>
                  </a:lnTo>
                  <a:cubicBezTo>
                    <a:pt x="3307842" y="5866892"/>
                    <a:pt x="3287395" y="2938907"/>
                    <a:pt x="3291459" y="10795"/>
                  </a:cubicBezTo>
                  <a:lnTo>
                    <a:pt x="2946273" y="0"/>
                  </a:lnTo>
                  <a:close/>
                </a:path>
              </a:pathLst>
            </a:custGeom>
            <a:solidFill>
              <a:srgbClr val="2B4743">
                <a:alpha val="29804"/>
              </a:srgbClr>
            </a:solidFill>
          </p:spPr>
        </p:sp>
      </p:grpSp>
      <p:grpSp>
        <p:nvGrpSpPr>
          <p:cNvPr id="8" name="Group 8"/>
          <p:cNvGrpSpPr/>
          <p:nvPr/>
        </p:nvGrpSpPr>
        <p:grpSpPr>
          <a:xfrm>
            <a:off x="7868133" y="-8134"/>
            <a:ext cx="2127403" cy="6596259"/>
            <a:chOff x="0" y="0"/>
            <a:chExt cx="2836538" cy="8795012"/>
          </a:xfrm>
        </p:grpSpPr>
        <p:sp>
          <p:nvSpPr>
            <p:cNvPr id="9" name="Freeform 9"/>
            <p:cNvSpPr/>
            <p:nvPr/>
          </p:nvSpPr>
          <p:spPr>
            <a:xfrm>
              <a:off x="0" y="0"/>
              <a:ext cx="2839466" cy="8795004"/>
            </a:xfrm>
            <a:custGeom>
              <a:avLst/>
              <a:gdLst/>
              <a:ahLst/>
              <a:cxnLst/>
              <a:rect l="l" t="t" r="r" b="b"/>
              <a:pathLst>
                <a:path w="2839466" h="8795004">
                  <a:moveTo>
                    <a:pt x="0" y="0"/>
                  </a:moveTo>
                  <a:lnTo>
                    <a:pt x="1750568" y="8795004"/>
                  </a:lnTo>
                  <a:lnTo>
                    <a:pt x="2835402" y="8795004"/>
                  </a:lnTo>
                  <a:cubicBezTo>
                    <a:pt x="2831338" y="5863336"/>
                    <a:pt x="2839466" y="2931668"/>
                    <a:pt x="2835402" y="0"/>
                  </a:cubicBezTo>
                  <a:lnTo>
                    <a:pt x="0" y="0"/>
                  </a:lnTo>
                  <a:close/>
                </a:path>
              </a:pathLst>
            </a:custGeom>
            <a:solidFill>
              <a:srgbClr val="2B4743">
                <a:alpha val="19608"/>
              </a:srgbClr>
            </a:solidFill>
          </p:spPr>
        </p:sp>
      </p:grpSp>
      <p:grpSp>
        <p:nvGrpSpPr>
          <p:cNvPr id="10" name="Group 10"/>
          <p:cNvGrpSpPr/>
          <p:nvPr/>
        </p:nvGrpSpPr>
        <p:grpSpPr>
          <a:xfrm>
            <a:off x="7248675" y="3765804"/>
            <a:ext cx="2744848" cy="2822320"/>
            <a:chOff x="0" y="0"/>
            <a:chExt cx="3659797" cy="3763093"/>
          </a:xfrm>
        </p:grpSpPr>
        <p:sp>
          <p:nvSpPr>
            <p:cNvPr id="11" name="Freeform 11"/>
            <p:cNvSpPr/>
            <p:nvPr/>
          </p:nvSpPr>
          <p:spPr>
            <a:xfrm>
              <a:off x="0" y="0"/>
              <a:ext cx="3659759" cy="3763137"/>
            </a:xfrm>
            <a:custGeom>
              <a:avLst/>
              <a:gdLst/>
              <a:ahLst/>
              <a:cxnLst/>
              <a:rect l="l" t="t" r="r" b="b"/>
              <a:pathLst>
                <a:path w="3659759" h="3763137">
                  <a:moveTo>
                    <a:pt x="0" y="3763137"/>
                  </a:moveTo>
                  <a:lnTo>
                    <a:pt x="3650234" y="0"/>
                  </a:lnTo>
                  <a:cubicBezTo>
                    <a:pt x="3653409" y="1254379"/>
                    <a:pt x="3656584" y="2508758"/>
                    <a:pt x="3659759" y="3763137"/>
                  </a:cubicBezTo>
                  <a:lnTo>
                    <a:pt x="0" y="3763137"/>
                  </a:lnTo>
                  <a:close/>
                </a:path>
              </a:pathLst>
            </a:custGeom>
            <a:solidFill>
              <a:srgbClr val="DA7073">
                <a:alpha val="71765"/>
              </a:srgbClr>
            </a:solidFill>
          </p:spPr>
        </p:sp>
      </p:grpSp>
      <p:grpSp>
        <p:nvGrpSpPr>
          <p:cNvPr id="12" name="Group 12"/>
          <p:cNvGrpSpPr/>
          <p:nvPr/>
        </p:nvGrpSpPr>
        <p:grpSpPr>
          <a:xfrm>
            <a:off x="7655487" y="-8134"/>
            <a:ext cx="2340050" cy="6596259"/>
            <a:chOff x="0" y="0"/>
            <a:chExt cx="3120067" cy="8795012"/>
          </a:xfrm>
        </p:grpSpPr>
        <p:sp>
          <p:nvSpPr>
            <p:cNvPr id="13" name="Freeform 13"/>
            <p:cNvSpPr/>
            <p:nvPr/>
          </p:nvSpPr>
          <p:spPr>
            <a:xfrm>
              <a:off x="0" y="0"/>
              <a:ext cx="3120136" cy="8795004"/>
            </a:xfrm>
            <a:custGeom>
              <a:avLst/>
              <a:gdLst/>
              <a:ahLst/>
              <a:cxnLst/>
              <a:rect l="l" t="t" r="r" b="b"/>
              <a:pathLst>
                <a:path w="3120136" h="8795004">
                  <a:moveTo>
                    <a:pt x="0" y="0"/>
                  </a:moveTo>
                  <a:lnTo>
                    <a:pt x="2703449" y="8795004"/>
                  </a:lnTo>
                  <a:lnTo>
                    <a:pt x="3120136" y="8784210"/>
                  </a:lnTo>
                  <a:lnTo>
                    <a:pt x="3120136" y="0"/>
                  </a:lnTo>
                  <a:lnTo>
                    <a:pt x="0" y="0"/>
                  </a:lnTo>
                  <a:close/>
                </a:path>
              </a:pathLst>
            </a:custGeom>
            <a:solidFill>
              <a:srgbClr val="DDA83F">
                <a:alpha val="69804"/>
              </a:srgbClr>
            </a:solidFill>
          </p:spPr>
        </p:sp>
      </p:grpSp>
      <p:grpSp>
        <p:nvGrpSpPr>
          <p:cNvPr id="14" name="Group 14"/>
          <p:cNvGrpSpPr/>
          <p:nvPr/>
        </p:nvGrpSpPr>
        <p:grpSpPr>
          <a:xfrm>
            <a:off x="9059103" y="-8134"/>
            <a:ext cx="936435" cy="6596259"/>
            <a:chOff x="0" y="0"/>
            <a:chExt cx="1248580" cy="8795012"/>
          </a:xfrm>
        </p:grpSpPr>
        <p:sp>
          <p:nvSpPr>
            <p:cNvPr id="15" name="Freeform 15"/>
            <p:cNvSpPr/>
            <p:nvPr/>
          </p:nvSpPr>
          <p:spPr>
            <a:xfrm>
              <a:off x="0" y="0"/>
              <a:ext cx="1248537" cy="8795004"/>
            </a:xfrm>
            <a:custGeom>
              <a:avLst/>
              <a:gdLst/>
              <a:ahLst/>
              <a:cxnLst/>
              <a:rect l="l" t="t" r="r" b="b"/>
              <a:pathLst>
                <a:path w="1248537" h="8795004">
                  <a:moveTo>
                    <a:pt x="985774" y="0"/>
                  </a:moveTo>
                  <a:lnTo>
                    <a:pt x="0" y="8795004"/>
                  </a:lnTo>
                  <a:lnTo>
                    <a:pt x="1248537" y="8795004"/>
                  </a:lnTo>
                  <a:cubicBezTo>
                    <a:pt x="1245870" y="5863336"/>
                    <a:pt x="1243076" y="2931668"/>
                    <a:pt x="1240409" y="0"/>
                  </a:cubicBezTo>
                  <a:lnTo>
                    <a:pt x="985774" y="0"/>
                  </a:lnTo>
                  <a:close/>
                </a:path>
              </a:pathLst>
            </a:custGeom>
            <a:solidFill>
              <a:srgbClr val="8C3839">
                <a:alpha val="69804"/>
              </a:srgbClr>
            </a:solidFill>
          </p:spPr>
        </p:sp>
      </p:grpSp>
      <p:grpSp>
        <p:nvGrpSpPr>
          <p:cNvPr id="16" name="Group 16"/>
          <p:cNvGrpSpPr/>
          <p:nvPr/>
        </p:nvGrpSpPr>
        <p:grpSpPr>
          <a:xfrm>
            <a:off x="8820449" y="-8135"/>
            <a:ext cx="1164928" cy="6596259"/>
            <a:chOff x="0" y="0"/>
            <a:chExt cx="1553237" cy="8795012"/>
          </a:xfrm>
        </p:grpSpPr>
        <p:sp>
          <p:nvSpPr>
            <p:cNvPr id="17" name="Freeform 17"/>
            <p:cNvSpPr/>
            <p:nvPr/>
          </p:nvSpPr>
          <p:spPr>
            <a:xfrm>
              <a:off x="0" y="0"/>
              <a:ext cx="1556385" cy="8795004"/>
            </a:xfrm>
            <a:custGeom>
              <a:avLst/>
              <a:gdLst/>
              <a:ahLst/>
              <a:cxnLst/>
              <a:rect l="l" t="t" r="r" b="b"/>
              <a:pathLst>
                <a:path w="1556385" h="8795004">
                  <a:moveTo>
                    <a:pt x="0" y="0"/>
                  </a:moveTo>
                  <a:lnTo>
                    <a:pt x="1366647" y="8795004"/>
                  </a:lnTo>
                  <a:lnTo>
                    <a:pt x="1552956" y="8795004"/>
                  </a:lnTo>
                  <a:cubicBezTo>
                    <a:pt x="1556385" y="5859780"/>
                    <a:pt x="1528826" y="2935224"/>
                    <a:pt x="1532255" y="0"/>
                  </a:cubicBezTo>
                  <a:lnTo>
                    <a:pt x="0" y="0"/>
                  </a:lnTo>
                  <a:close/>
                </a:path>
              </a:pathLst>
            </a:custGeom>
            <a:solidFill>
              <a:srgbClr val="2B4743">
                <a:alpha val="64706"/>
              </a:srgbClr>
            </a:solidFill>
          </p:spPr>
        </p:sp>
      </p:grpSp>
      <p:grpSp>
        <p:nvGrpSpPr>
          <p:cNvPr id="18" name="Group 18"/>
          <p:cNvGrpSpPr/>
          <p:nvPr/>
        </p:nvGrpSpPr>
        <p:grpSpPr>
          <a:xfrm>
            <a:off x="8801957" y="4701156"/>
            <a:ext cx="1194757" cy="1886970"/>
            <a:chOff x="0" y="0"/>
            <a:chExt cx="1593009" cy="2515959"/>
          </a:xfrm>
        </p:grpSpPr>
        <p:sp>
          <p:nvSpPr>
            <p:cNvPr id="19" name="Freeform 19"/>
            <p:cNvSpPr/>
            <p:nvPr/>
          </p:nvSpPr>
          <p:spPr>
            <a:xfrm>
              <a:off x="0" y="0"/>
              <a:ext cx="1592961" cy="2515997"/>
            </a:xfrm>
            <a:custGeom>
              <a:avLst/>
              <a:gdLst/>
              <a:ahLst/>
              <a:cxnLst/>
              <a:rect l="l" t="t" r="r" b="b"/>
              <a:pathLst>
                <a:path w="1592961" h="2515997">
                  <a:moveTo>
                    <a:pt x="0" y="2515997"/>
                  </a:moveTo>
                  <a:lnTo>
                    <a:pt x="1585595" y="0"/>
                  </a:lnTo>
                  <a:cubicBezTo>
                    <a:pt x="1588008" y="836422"/>
                    <a:pt x="1590548" y="1672971"/>
                    <a:pt x="1592961" y="2509393"/>
                  </a:cubicBezTo>
                  <a:lnTo>
                    <a:pt x="0" y="2515997"/>
                  </a:lnTo>
                  <a:close/>
                </a:path>
              </a:pathLst>
            </a:custGeom>
            <a:solidFill>
              <a:srgbClr val="2B4743">
                <a:alpha val="80000"/>
              </a:srgbClr>
            </a:solidFill>
          </p:spPr>
        </p:sp>
      </p:grpSp>
      <p:sp>
        <p:nvSpPr>
          <p:cNvPr id="20" name="TextBox 20"/>
          <p:cNvSpPr txBox="1"/>
          <p:nvPr/>
        </p:nvSpPr>
        <p:spPr>
          <a:xfrm>
            <a:off x="240389" y="115252"/>
            <a:ext cx="3414142" cy="542925"/>
          </a:xfrm>
          <a:prstGeom prst="rect">
            <a:avLst/>
          </a:prstGeom>
        </p:spPr>
        <p:txBody>
          <a:bodyPr lIns="0" tIns="0" rIns="0" bIns="0" rtlCol="0" anchor="t">
            <a:spAutoFit/>
          </a:bodyPr>
          <a:lstStyle/>
          <a:p>
            <a:pPr algn="l">
              <a:lnSpc>
                <a:spcPts val="4279"/>
              </a:lnSpc>
            </a:pPr>
            <a:r>
              <a:rPr lang="en-US" sz="3565">
                <a:solidFill>
                  <a:srgbClr val="2B4743"/>
                </a:solidFill>
                <a:latin typeface="IBM Plex Sans Medium"/>
                <a:ea typeface="IBM Plex Sans Medium"/>
                <a:cs typeface="IBM Plex Sans Medium"/>
                <a:sym typeface="IBM Plex Sans Medium"/>
              </a:rPr>
              <a:t>Introduction:</a:t>
            </a:r>
          </a:p>
        </p:txBody>
      </p:sp>
      <p:sp>
        <p:nvSpPr>
          <p:cNvPr id="21" name="TextBox 21"/>
          <p:cNvSpPr txBox="1"/>
          <p:nvPr/>
        </p:nvSpPr>
        <p:spPr>
          <a:xfrm>
            <a:off x="449658" y="629603"/>
            <a:ext cx="5966027" cy="1868805"/>
          </a:xfrm>
          <a:prstGeom prst="rect">
            <a:avLst/>
          </a:prstGeom>
        </p:spPr>
        <p:txBody>
          <a:bodyPr lIns="0" tIns="0" rIns="0" bIns="0" rtlCol="0" anchor="t">
            <a:spAutoFit/>
          </a:bodyPr>
          <a:lstStyle/>
          <a:p>
            <a:pPr algn="l">
              <a:lnSpc>
                <a:spcPts val="2520"/>
              </a:lnSpc>
            </a:pPr>
            <a:r>
              <a:rPr lang="en-US" sz="1800">
                <a:solidFill>
                  <a:srgbClr val="2B4743"/>
                </a:solidFill>
                <a:latin typeface="Canva Sans"/>
                <a:ea typeface="Canva Sans"/>
                <a:cs typeface="Canva Sans"/>
                <a:sym typeface="Canva Sans"/>
              </a:rPr>
              <a:t>Heart disease, also known as cardiovascular disease (CVD), refers to a group of conditions that affect the heart and blood vessels. It occurs when plaque builds up in the walls of the arteries, leading to narrowing or blockage of blood flow to the heart, brain, or other vital organs.</a:t>
            </a:r>
          </a:p>
        </p:txBody>
      </p:sp>
      <p:sp>
        <p:nvSpPr>
          <p:cNvPr id="22" name="TextBox 22"/>
          <p:cNvSpPr txBox="1"/>
          <p:nvPr/>
        </p:nvSpPr>
        <p:spPr>
          <a:xfrm>
            <a:off x="276562" y="2498407"/>
            <a:ext cx="4412756" cy="542925"/>
          </a:xfrm>
          <a:prstGeom prst="rect">
            <a:avLst/>
          </a:prstGeom>
        </p:spPr>
        <p:txBody>
          <a:bodyPr lIns="0" tIns="0" rIns="0" bIns="0" rtlCol="0" anchor="t">
            <a:spAutoFit/>
          </a:bodyPr>
          <a:lstStyle/>
          <a:p>
            <a:pPr algn="l">
              <a:lnSpc>
                <a:spcPts val="4279"/>
              </a:lnSpc>
            </a:pPr>
            <a:r>
              <a:rPr lang="en-US" sz="3565">
                <a:solidFill>
                  <a:srgbClr val="2B4743"/>
                </a:solidFill>
                <a:latin typeface="IBM Plex Sans Bold"/>
                <a:ea typeface="IBM Plex Sans Bold"/>
                <a:cs typeface="IBM Plex Sans Bold"/>
                <a:sym typeface="IBM Plex Sans Bold"/>
              </a:rPr>
              <a:t>Problem Statement: </a:t>
            </a:r>
          </a:p>
        </p:txBody>
      </p:sp>
      <p:sp>
        <p:nvSpPr>
          <p:cNvPr id="23" name="TextBox 23"/>
          <p:cNvSpPr txBox="1"/>
          <p:nvPr/>
        </p:nvSpPr>
        <p:spPr>
          <a:xfrm>
            <a:off x="485832" y="3012757"/>
            <a:ext cx="6102950" cy="3440430"/>
          </a:xfrm>
          <a:prstGeom prst="rect">
            <a:avLst/>
          </a:prstGeom>
        </p:spPr>
        <p:txBody>
          <a:bodyPr lIns="0" tIns="0" rIns="0" bIns="0" rtlCol="0" anchor="t">
            <a:spAutoFit/>
          </a:bodyPr>
          <a:lstStyle/>
          <a:p>
            <a:pPr algn="l">
              <a:lnSpc>
                <a:spcPts val="2520"/>
              </a:lnSpc>
            </a:pPr>
            <a:r>
              <a:rPr lang="en-US" sz="1800">
                <a:solidFill>
                  <a:srgbClr val="2B4743"/>
                </a:solidFill>
                <a:latin typeface="Canva Sans"/>
                <a:ea typeface="Canva Sans"/>
                <a:cs typeface="Canva Sans"/>
                <a:sym typeface="Canva Sans"/>
              </a:rPr>
              <a:t>The high rate of heart diseases in a specific population (e.g. urban vs. rural, male vs. female) require a targeted approach to reduce the burden. To achieve this, we aim to identify the most significant risk factors, including chest pain type (4 values), resting blood pressure, fasting blood sugar (&gt; 120 mg/dl) and examine their relationships with heart disease outcomes.</a:t>
            </a:r>
          </a:p>
          <a:p>
            <a:pPr algn="l">
              <a:lnSpc>
                <a:spcPts val="2520"/>
              </a:lnSpc>
            </a:pPr>
            <a:r>
              <a:rPr lang="en-US" sz="1800">
                <a:solidFill>
                  <a:srgbClr val="2B4743"/>
                </a:solidFill>
                <a:latin typeface="Canva Sans"/>
                <a:ea typeface="Canva Sans"/>
                <a:cs typeface="Canva Sans"/>
                <a:sym typeface="Canva Sans"/>
              </a:rPr>
              <a:t>By answering these questions, we can develop evidence-based strategies to reduce the risk of heart disease and improve health outcomes in this population. </a:t>
            </a:r>
          </a:p>
        </p:txBody>
      </p:sp>
      <p:sp>
        <p:nvSpPr>
          <p:cNvPr id="24" name="Freeform 24"/>
          <p:cNvSpPr/>
          <p:nvPr/>
        </p:nvSpPr>
        <p:spPr>
          <a:xfrm>
            <a:off x="6552608" y="776978"/>
            <a:ext cx="3421860" cy="4448788"/>
          </a:xfrm>
          <a:custGeom>
            <a:avLst/>
            <a:gdLst/>
            <a:ahLst/>
            <a:cxnLst/>
            <a:rect l="l" t="t" r="r" b="b"/>
            <a:pathLst>
              <a:path w="3421860" h="4448788">
                <a:moveTo>
                  <a:pt x="0" y="0"/>
                </a:moveTo>
                <a:lnTo>
                  <a:pt x="3421860" y="0"/>
                </a:lnTo>
                <a:lnTo>
                  <a:pt x="3421860" y="4448788"/>
                </a:lnTo>
                <a:lnTo>
                  <a:pt x="0" y="4448788"/>
                </a:lnTo>
                <a:lnTo>
                  <a:pt x="0" y="0"/>
                </a:lnTo>
                <a:close/>
              </a:path>
            </a:pathLst>
          </a:custGeom>
          <a:blipFill>
            <a:blip r:embed="rId3"/>
            <a:stretch>
              <a:fillRect/>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CEDEEB"/>
        </a:solidFill>
        <a:effectLst/>
      </p:bgPr>
    </p:bg>
    <p:spTree>
      <p:nvGrpSpPr>
        <p:cNvPr id="1" name=""/>
        <p:cNvGrpSpPr/>
        <p:nvPr/>
      </p:nvGrpSpPr>
      <p:grpSpPr>
        <a:xfrm>
          <a:off x="0" y="0"/>
          <a:ext cx="0" cy="0"/>
          <a:chOff x="0" y="0"/>
          <a:chExt cx="0" cy="0"/>
        </a:xfrm>
      </p:grpSpPr>
      <p:grpSp>
        <p:nvGrpSpPr>
          <p:cNvPr id="2" name="Group 2"/>
          <p:cNvGrpSpPr/>
          <p:nvPr/>
        </p:nvGrpSpPr>
        <p:grpSpPr>
          <a:xfrm>
            <a:off x="-9245" y="3855273"/>
            <a:ext cx="499269" cy="2740986"/>
            <a:chOff x="0" y="0"/>
            <a:chExt cx="665692" cy="3654648"/>
          </a:xfrm>
        </p:grpSpPr>
        <p:sp>
          <p:nvSpPr>
            <p:cNvPr id="3" name="Freeform 3"/>
            <p:cNvSpPr/>
            <p:nvPr/>
          </p:nvSpPr>
          <p:spPr>
            <a:xfrm>
              <a:off x="0" y="0"/>
              <a:ext cx="665734" cy="3654679"/>
            </a:xfrm>
            <a:custGeom>
              <a:avLst/>
              <a:gdLst/>
              <a:ahLst/>
              <a:cxnLst/>
              <a:rect l="l" t="t" r="r" b="b"/>
              <a:pathLst>
                <a:path w="665734" h="3654679">
                  <a:moveTo>
                    <a:pt x="0" y="0"/>
                  </a:moveTo>
                  <a:lnTo>
                    <a:pt x="665734" y="3654679"/>
                  </a:lnTo>
                  <a:lnTo>
                    <a:pt x="0" y="3643757"/>
                  </a:lnTo>
                  <a:cubicBezTo>
                    <a:pt x="4064" y="2440051"/>
                    <a:pt x="8255" y="1236345"/>
                    <a:pt x="0" y="0"/>
                  </a:cubicBezTo>
                  <a:close/>
                </a:path>
              </a:pathLst>
            </a:custGeom>
            <a:solidFill>
              <a:srgbClr val="DDA83F">
                <a:alpha val="84706"/>
              </a:srgbClr>
            </a:solidFill>
          </p:spPr>
        </p:sp>
      </p:grpSp>
      <p:sp>
        <p:nvSpPr>
          <p:cNvPr id="4" name="AutoShape 4"/>
          <p:cNvSpPr/>
          <p:nvPr/>
        </p:nvSpPr>
        <p:spPr>
          <a:xfrm rot="-1825605">
            <a:off x="5246115" y="5299707"/>
            <a:ext cx="5106246" cy="0"/>
          </a:xfrm>
          <a:prstGeom prst="line">
            <a:avLst/>
          </a:prstGeom>
          <a:ln w="9525" cap="rnd">
            <a:solidFill>
              <a:srgbClr val="CEDEEB"/>
            </a:solidFill>
            <a:prstDash val="solid"/>
            <a:headEnd type="none" w="sm" len="sm"/>
            <a:tailEnd type="none" w="sm" len="sm"/>
          </a:ln>
        </p:spPr>
      </p:sp>
      <p:sp>
        <p:nvSpPr>
          <p:cNvPr id="5" name="AutoShape 5"/>
          <p:cNvSpPr/>
          <p:nvPr/>
        </p:nvSpPr>
        <p:spPr>
          <a:xfrm rot="4710223">
            <a:off x="4990255" y="3294062"/>
            <a:ext cx="6732342" cy="0"/>
          </a:xfrm>
          <a:prstGeom prst="line">
            <a:avLst/>
          </a:prstGeom>
          <a:ln w="9525" cap="rnd">
            <a:solidFill>
              <a:srgbClr val="CEDEEB"/>
            </a:solidFill>
            <a:prstDash val="solid"/>
            <a:headEnd type="none" w="sm" len="sm"/>
            <a:tailEnd type="none" w="sm" len="sm"/>
          </a:ln>
        </p:spPr>
      </p:sp>
      <p:grpSp>
        <p:nvGrpSpPr>
          <p:cNvPr id="6" name="Group 6"/>
          <p:cNvGrpSpPr/>
          <p:nvPr/>
        </p:nvGrpSpPr>
        <p:grpSpPr>
          <a:xfrm>
            <a:off x="7526047" y="1"/>
            <a:ext cx="2478262" cy="6596258"/>
            <a:chOff x="0" y="0"/>
            <a:chExt cx="3304349" cy="8795011"/>
          </a:xfrm>
        </p:grpSpPr>
        <p:sp>
          <p:nvSpPr>
            <p:cNvPr id="7" name="Freeform 7"/>
            <p:cNvSpPr/>
            <p:nvPr/>
          </p:nvSpPr>
          <p:spPr>
            <a:xfrm>
              <a:off x="0" y="0"/>
              <a:ext cx="3307842" cy="8795003"/>
            </a:xfrm>
            <a:custGeom>
              <a:avLst/>
              <a:gdLst/>
              <a:ahLst/>
              <a:cxnLst/>
              <a:rect l="l" t="t" r="r" b="b"/>
              <a:pathLst>
                <a:path w="3307842" h="8795003">
                  <a:moveTo>
                    <a:pt x="2946273" y="0"/>
                  </a:moveTo>
                  <a:lnTo>
                    <a:pt x="0" y="8784209"/>
                  </a:lnTo>
                  <a:lnTo>
                    <a:pt x="3303778" y="8795003"/>
                  </a:lnTo>
                  <a:cubicBezTo>
                    <a:pt x="3307842" y="5866892"/>
                    <a:pt x="3287395" y="2938907"/>
                    <a:pt x="3291459" y="10795"/>
                  </a:cubicBezTo>
                  <a:lnTo>
                    <a:pt x="2946273" y="0"/>
                  </a:lnTo>
                  <a:close/>
                </a:path>
              </a:pathLst>
            </a:custGeom>
            <a:solidFill>
              <a:srgbClr val="DDA83F">
                <a:alpha val="29804"/>
              </a:srgbClr>
            </a:solidFill>
          </p:spPr>
        </p:sp>
      </p:grpSp>
      <p:grpSp>
        <p:nvGrpSpPr>
          <p:cNvPr id="8" name="Group 8"/>
          <p:cNvGrpSpPr/>
          <p:nvPr/>
        </p:nvGrpSpPr>
        <p:grpSpPr>
          <a:xfrm>
            <a:off x="7868133" y="-8134"/>
            <a:ext cx="2127403" cy="6596259"/>
            <a:chOff x="0" y="0"/>
            <a:chExt cx="2836538" cy="8795012"/>
          </a:xfrm>
        </p:grpSpPr>
        <p:sp>
          <p:nvSpPr>
            <p:cNvPr id="9" name="Freeform 9"/>
            <p:cNvSpPr/>
            <p:nvPr/>
          </p:nvSpPr>
          <p:spPr>
            <a:xfrm>
              <a:off x="0" y="0"/>
              <a:ext cx="2839466" cy="8795004"/>
            </a:xfrm>
            <a:custGeom>
              <a:avLst/>
              <a:gdLst/>
              <a:ahLst/>
              <a:cxnLst/>
              <a:rect l="l" t="t" r="r" b="b"/>
              <a:pathLst>
                <a:path w="2839466" h="8795004">
                  <a:moveTo>
                    <a:pt x="0" y="0"/>
                  </a:moveTo>
                  <a:lnTo>
                    <a:pt x="1750568" y="8795004"/>
                  </a:lnTo>
                  <a:lnTo>
                    <a:pt x="2835402" y="8795004"/>
                  </a:lnTo>
                  <a:cubicBezTo>
                    <a:pt x="2831338" y="5863336"/>
                    <a:pt x="2839466" y="2931668"/>
                    <a:pt x="2835402" y="0"/>
                  </a:cubicBezTo>
                  <a:lnTo>
                    <a:pt x="0" y="0"/>
                  </a:lnTo>
                  <a:close/>
                </a:path>
              </a:pathLst>
            </a:custGeom>
            <a:solidFill>
              <a:srgbClr val="DDA83F">
                <a:alpha val="19608"/>
              </a:srgbClr>
            </a:solidFill>
          </p:spPr>
        </p:sp>
      </p:grpSp>
      <p:grpSp>
        <p:nvGrpSpPr>
          <p:cNvPr id="10" name="Group 10"/>
          <p:cNvGrpSpPr/>
          <p:nvPr/>
        </p:nvGrpSpPr>
        <p:grpSpPr>
          <a:xfrm>
            <a:off x="9059103" y="-8134"/>
            <a:ext cx="936435" cy="6596259"/>
            <a:chOff x="0" y="0"/>
            <a:chExt cx="1248580" cy="8795012"/>
          </a:xfrm>
        </p:grpSpPr>
        <p:sp>
          <p:nvSpPr>
            <p:cNvPr id="11" name="Freeform 11"/>
            <p:cNvSpPr/>
            <p:nvPr/>
          </p:nvSpPr>
          <p:spPr>
            <a:xfrm>
              <a:off x="0" y="0"/>
              <a:ext cx="1248537" cy="8795004"/>
            </a:xfrm>
            <a:custGeom>
              <a:avLst/>
              <a:gdLst/>
              <a:ahLst/>
              <a:cxnLst/>
              <a:rect l="l" t="t" r="r" b="b"/>
              <a:pathLst>
                <a:path w="1248537" h="8795004">
                  <a:moveTo>
                    <a:pt x="985774" y="0"/>
                  </a:moveTo>
                  <a:lnTo>
                    <a:pt x="0" y="8795004"/>
                  </a:lnTo>
                  <a:lnTo>
                    <a:pt x="1248537" y="8795004"/>
                  </a:lnTo>
                  <a:cubicBezTo>
                    <a:pt x="1245870" y="5863336"/>
                    <a:pt x="1243076" y="2931668"/>
                    <a:pt x="1240409" y="0"/>
                  </a:cubicBezTo>
                  <a:lnTo>
                    <a:pt x="985774" y="0"/>
                  </a:lnTo>
                  <a:close/>
                </a:path>
              </a:pathLst>
            </a:custGeom>
            <a:solidFill>
              <a:srgbClr val="2B4743">
                <a:alpha val="69804"/>
              </a:srgbClr>
            </a:solidFill>
          </p:spPr>
        </p:sp>
      </p:grpSp>
      <p:grpSp>
        <p:nvGrpSpPr>
          <p:cNvPr id="12" name="Group 12"/>
          <p:cNvGrpSpPr/>
          <p:nvPr/>
        </p:nvGrpSpPr>
        <p:grpSpPr>
          <a:xfrm>
            <a:off x="8820449" y="-8135"/>
            <a:ext cx="1164928" cy="6596259"/>
            <a:chOff x="0" y="0"/>
            <a:chExt cx="1553237" cy="8795012"/>
          </a:xfrm>
        </p:grpSpPr>
        <p:sp>
          <p:nvSpPr>
            <p:cNvPr id="13" name="Freeform 13"/>
            <p:cNvSpPr/>
            <p:nvPr/>
          </p:nvSpPr>
          <p:spPr>
            <a:xfrm>
              <a:off x="0" y="0"/>
              <a:ext cx="1556385" cy="8795004"/>
            </a:xfrm>
            <a:custGeom>
              <a:avLst/>
              <a:gdLst/>
              <a:ahLst/>
              <a:cxnLst/>
              <a:rect l="l" t="t" r="r" b="b"/>
              <a:pathLst>
                <a:path w="1556385" h="8795004">
                  <a:moveTo>
                    <a:pt x="0" y="0"/>
                  </a:moveTo>
                  <a:lnTo>
                    <a:pt x="1366647" y="8795004"/>
                  </a:lnTo>
                  <a:lnTo>
                    <a:pt x="1552956" y="8795004"/>
                  </a:lnTo>
                  <a:cubicBezTo>
                    <a:pt x="1556385" y="5859780"/>
                    <a:pt x="1528826" y="2935224"/>
                    <a:pt x="1532255" y="0"/>
                  </a:cubicBezTo>
                  <a:lnTo>
                    <a:pt x="0" y="0"/>
                  </a:lnTo>
                  <a:close/>
                </a:path>
              </a:pathLst>
            </a:custGeom>
            <a:solidFill>
              <a:srgbClr val="DDA83F">
                <a:alpha val="64706"/>
              </a:srgbClr>
            </a:solidFill>
          </p:spPr>
        </p:sp>
      </p:grpSp>
      <p:grpSp>
        <p:nvGrpSpPr>
          <p:cNvPr id="14" name="Group 14"/>
          <p:cNvGrpSpPr/>
          <p:nvPr/>
        </p:nvGrpSpPr>
        <p:grpSpPr>
          <a:xfrm>
            <a:off x="8801957" y="4701156"/>
            <a:ext cx="1194757" cy="1886970"/>
            <a:chOff x="0" y="0"/>
            <a:chExt cx="1593009" cy="2515959"/>
          </a:xfrm>
        </p:grpSpPr>
        <p:sp>
          <p:nvSpPr>
            <p:cNvPr id="15" name="Freeform 15"/>
            <p:cNvSpPr/>
            <p:nvPr/>
          </p:nvSpPr>
          <p:spPr>
            <a:xfrm>
              <a:off x="0" y="0"/>
              <a:ext cx="1592961" cy="2515997"/>
            </a:xfrm>
            <a:custGeom>
              <a:avLst/>
              <a:gdLst/>
              <a:ahLst/>
              <a:cxnLst/>
              <a:rect l="l" t="t" r="r" b="b"/>
              <a:pathLst>
                <a:path w="1592961" h="2515997">
                  <a:moveTo>
                    <a:pt x="0" y="2515997"/>
                  </a:moveTo>
                  <a:lnTo>
                    <a:pt x="1585595" y="0"/>
                  </a:lnTo>
                  <a:cubicBezTo>
                    <a:pt x="1588008" y="836422"/>
                    <a:pt x="1590548" y="1672971"/>
                    <a:pt x="1592961" y="2509393"/>
                  </a:cubicBezTo>
                  <a:lnTo>
                    <a:pt x="0" y="2515997"/>
                  </a:lnTo>
                  <a:close/>
                </a:path>
              </a:pathLst>
            </a:custGeom>
            <a:solidFill>
              <a:srgbClr val="DDA83F">
                <a:alpha val="80000"/>
              </a:srgbClr>
            </a:solidFill>
          </p:spPr>
        </p:sp>
      </p:grpSp>
      <p:sp>
        <p:nvSpPr>
          <p:cNvPr id="16" name="TextBox 16"/>
          <p:cNvSpPr txBox="1"/>
          <p:nvPr/>
        </p:nvSpPr>
        <p:spPr>
          <a:xfrm rot="-772099">
            <a:off x="1363792" y="1146571"/>
            <a:ext cx="6209957" cy="3414396"/>
          </a:xfrm>
          <a:prstGeom prst="rect">
            <a:avLst/>
          </a:prstGeom>
        </p:spPr>
        <p:txBody>
          <a:bodyPr lIns="0" tIns="0" rIns="0" bIns="0" rtlCol="0" anchor="t">
            <a:spAutoFit/>
          </a:bodyPr>
          <a:lstStyle/>
          <a:p>
            <a:pPr algn="ctr">
              <a:lnSpc>
                <a:spcPts val="13499"/>
              </a:lnSpc>
            </a:pPr>
            <a:r>
              <a:rPr lang="en-US" sz="9999" dirty="0">
                <a:solidFill>
                  <a:srgbClr val="23514C"/>
                </a:solidFill>
                <a:latin typeface="Quintessential"/>
                <a:ea typeface="Quintessential"/>
                <a:cs typeface="Quintessential"/>
                <a:sym typeface="Quintessential"/>
              </a:rPr>
              <a:t>Thanking</a:t>
            </a:r>
          </a:p>
          <a:p>
            <a:pPr algn="ctr">
              <a:lnSpc>
                <a:spcPts val="13499"/>
              </a:lnSpc>
            </a:pPr>
            <a:r>
              <a:rPr lang="en-US" sz="9999" dirty="0">
                <a:solidFill>
                  <a:srgbClr val="23514C"/>
                </a:solidFill>
                <a:latin typeface="Quintessential"/>
                <a:ea typeface="Quintessential"/>
                <a:cs typeface="Quintessential"/>
                <a:sym typeface="Quintessential"/>
              </a:rPr>
              <a:t>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EDEEB"/>
        </a:solidFill>
        <a:effectLst/>
      </p:bgPr>
    </p:bg>
    <p:spTree>
      <p:nvGrpSpPr>
        <p:cNvPr id="1" name=""/>
        <p:cNvGrpSpPr/>
        <p:nvPr/>
      </p:nvGrpSpPr>
      <p:grpSpPr>
        <a:xfrm>
          <a:off x="0" y="0"/>
          <a:ext cx="0" cy="0"/>
          <a:chOff x="0" y="0"/>
          <a:chExt cx="0" cy="0"/>
        </a:xfrm>
      </p:grpSpPr>
      <p:grpSp>
        <p:nvGrpSpPr>
          <p:cNvPr id="2" name="Group 2"/>
          <p:cNvGrpSpPr/>
          <p:nvPr/>
        </p:nvGrpSpPr>
        <p:grpSpPr>
          <a:xfrm>
            <a:off x="-9245" y="3855273"/>
            <a:ext cx="499269" cy="2740986"/>
            <a:chOff x="0" y="0"/>
            <a:chExt cx="665692" cy="3654648"/>
          </a:xfrm>
        </p:grpSpPr>
        <p:sp>
          <p:nvSpPr>
            <p:cNvPr id="3" name="Freeform 3"/>
            <p:cNvSpPr/>
            <p:nvPr/>
          </p:nvSpPr>
          <p:spPr>
            <a:xfrm>
              <a:off x="0" y="0"/>
              <a:ext cx="665734" cy="3654679"/>
            </a:xfrm>
            <a:custGeom>
              <a:avLst/>
              <a:gdLst/>
              <a:ahLst/>
              <a:cxnLst/>
              <a:rect l="l" t="t" r="r" b="b"/>
              <a:pathLst>
                <a:path w="665734" h="3654679">
                  <a:moveTo>
                    <a:pt x="0" y="0"/>
                  </a:moveTo>
                  <a:lnTo>
                    <a:pt x="665734" y="3654679"/>
                  </a:lnTo>
                  <a:lnTo>
                    <a:pt x="0" y="3643757"/>
                  </a:lnTo>
                  <a:cubicBezTo>
                    <a:pt x="4064" y="2440051"/>
                    <a:pt x="8255" y="1236345"/>
                    <a:pt x="0" y="0"/>
                  </a:cubicBezTo>
                  <a:close/>
                </a:path>
              </a:pathLst>
            </a:custGeom>
            <a:solidFill>
              <a:srgbClr val="2B4743">
                <a:alpha val="84706"/>
              </a:srgbClr>
            </a:solidFill>
          </p:spPr>
        </p:sp>
      </p:grpSp>
      <p:sp>
        <p:nvSpPr>
          <p:cNvPr id="4" name="AutoShape 4"/>
          <p:cNvSpPr/>
          <p:nvPr/>
        </p:nvSpPr>
        <p:spPr>
          <a:xfrm rot="-1825605">
            <a:off x="5246115" y="5299707"/>
            <a:ext cx="5106246" cy="0"/>
          </a:xfrm>
          <a:prstGeom prst="line">
            <a:avLst/>
          </a:prstGeom>
          <a:ln w="9525" cap="rnd">
            <a:solidFill>
              <a:srgbClr val="CEDEEB"/>
            </a:solidFill>
            <a:prstDash val="solid"/>
            <a:headEnd type="none" w="sm" len="sm"/>
            <a:tailEnd type="none" w="sm" len="sm"/>
          </a:ln>
        </p:spPr>
      </p:sp>
      <p:sp>
        <p:nvSpPr>
          <p:cNvPr id="5" name="AutoShape 5"/>
          <p:cNvSpPr/>
          <p:nvPr/>
        </p:nvSpPr>
        <p:spPr>
          <a:xfrm rot="4710223">
            <a:off x="4990255" y="3294062"/>
            <a:ext cx="6732342" cy="0"/>
          </a:xfrm>
          <a:prstGeom prst="line">
            <a:avLst/>
          </a:prstGeom>
          <a:ln w="9525" cap="rnd">
            <a:solidFill>
              <a:srgbClr val="CEDEEB"/>
            </a:solidFill>
            <a:prstDash val="solid"/>
            <a:headEnd type="none" w="sm" len="sm"/>
            <a:tailEnd type="none" w="sm" len="sm"/>
          </a:ln>
        </p:spPr>
      </p:sp>
      <p:grpSp>
        <p:nvGrpSpPr>
          <p:cNvPr id="6" name="Group 6"/>
          <p:cNvGrpSpPr/>
          <p:nvPr/>
        </p:nvGrpSpPr>
        <p:grpSpPr>
          <a:xfrm>
            <a:off x="7526047" y="1"/>
            <a:ext cx="2478262" cy="6596258"/>
            <a:chOff x="0" y="0"/>
            <a:chExt cx="3304349" cy="8795011"/>
          </a:xfrm>
        </p:grpSpPr>
        <p:sp>
          <p:nvSpPr>
            <p:cNvPr id="7" name="Freeform 7"/>
            <p:cNvSpPr/>
            <p:nvPr/>
          </p:nvSpPr>
          <p:spPr>
            <a:xfrm>
              <a:off x="0" y="0"/>
              <a:ext cx="3307842" cy="8795003"/>
            </a:xfrm>
            <a:custGeom>
              <a:avLst/>
              <a:gdLst/>
              <a:ahLst/>
              <a:cxnLst/>
              <a:rect l="l" t="t" r="r" b="b"/>
              <a:pathLst>
                <a:path w="3307842" h="8795003">
                  <a:moveTo>
                    <a:pt x="2946273" y="0"/>
                  </a:moveTo>
                  <a:lnTo>
                    <a:pt x="0" y="8784209"/>
                  </a:lnTo>
                  <a:lnTo>
                    <a:pt x="3303778" y="8795003"/>
                  </a:lnTo>
                  <a:cubicBezTo>
                    <a:pt x="3307842" y="5866892"/>
                    <a:pt x="3287395" y="2938907"/>
                    <a:pt x="3291459" y="10795"/>
                  </a:cubicBezTo>
                  <a:lnTo>
                    <a:pt x="2946273" y="0"/>
                  </a:lnTo>
                  <a:close/>
                </a:path>
              </a:pathLst>
            </a:custGeom>
            <a:solidFill>
              <a:srgbClr val="2B4743">
                <a:alpha val="29804"/>
              </a:srgbClr>
            </a:solidFill>
          </p:spPr>
        </p:sp>
      </p:grpSp>
      <p:grpSp>
        <p:nvGrpSpPr>
          <p:cNvPr id="8" name="Group 8"/>
          <p:cNvGrpSpPr/>
          <p:nvPr/>
        </p:nvGrpSpPr>
        <p:grpSpPr>
          <a:xfrm>
            <a:off x="9059103" y="-8134"/>
            <a:ext cx="936435" cy="6596259"/>
            <a:chOff x="0" y="0"/>
            <a:chExt cx="1248580" cy="8795012"/>
          </a:xfrm>
        </p:grpSpPr>
        <p:sp>
          <p:nvSpPr>
            <p:cNvPr id="9" name="Freeform 9"/>
            <p:cNvSpPr/>
            <p:nvPr/>
          </p:nvSpPr>
          <p:spPr>
            <a:xfrm>
              <a:off x="0" y="0"/>
              <a:ext cx="1248537" cy="8795004"/>
            </a:xfrm>
            <a:custGeom>
              <a:avLst/>
              <a:gdLst/>
              <a:ahLst/>
              <a:cxnLst/>
              <a:rect l="l" t="t" r="r" b="b"/>
              <a:pathLst>
                <a:path w="1248537" h="8795004">
                  <a:moveTo>
                    <a:pt x="985774" y="0"/>
                  </a:moveTo>
                  <a:lnTo>
                    <a:pt x="0" y="8795004"/>
                  </a:lnTo>
                  <a:lnTo>
                    <a:pt x="1248537" y="8795004"/>
                  </a:lnTo>
                  <a:cubicBezTo>
                    <a:pt x="1245870" y="5863336"/>
                    <a:pt x="1243076" y="2931668"/>
                    <a:pt x="1240409" y="0"/>
                  </a:cubicBezTo>
                  <a:lnTo>
                    <a:pt x="985774" y="0"/>
                  </a:lnTo>
                  <a:close/>
                </a:path>
              </a:pathLst>
            </a:custGeom>
            <a:solidFill>
              <a:srgbClr val="8C3839">
                <a:alpha val="69804"/>
              </a:srgbClr>
            </a:solidFill>
          </p:spPr>
        </p:sp>
      </p:grpSp>
      <p:grpSp>
        <p:nvGrpSpPr>
          <p:cNvPr id="10" name="Group 10"/>
          <p:cNvGrpSpPr/>
          <p:nvPr/>
        </p:nvGrpSpPr>
        <p:grpSpPr>
          <a:xfrm>
            <a:off x="8820449" y="-8135"/>
            <a:ext cx="1164928" cy="6596259"/>
            <a:chOff x="0" y="0"/>
            <a:chExt cx="1553237" cy="8795012"/>
          </a:xfrm>
        </p:grpSpPr>
        <p:sp>
          <p:nvSpPr>
            <p:cNvPr id="11" name="Freeform 11"/>
            <p:cNvSpPr/>
            <p:nvPr/>
          </p:nvSpPr>
          <p:spPr>
            <a:xfrm>
              <a:off x="0" y="0"/>
              <a:ext cx="1556385" cy="8795004"/>
            </a:xfrm>
            <a:custGeom>
              <a:avLst/>
              <a:gdLst/>
              <a:ahLst/>
              <a:cxnLst/>
              <a:rect l="l" t="t" r="r" b="b"/>
              <a:pathLst>
                <a:path w="1556385" h="8795004">
                  <a:moveTo>
                    <a:pt x="0" y="0"/>
                  </a:moveTo>
                  <a:lnTo>
                    <a:pt x="1366647" y="8795004"/>
                  </a:lnTo>
                  <a:lnTo>
                    <a:pt x="1552956" y="8795004"/>
                  </a:lnTo>
                  <a:cubicBezTo>
                    <a:pt x="1556385" y="5859780"/>
                    <a:pt x="1528826" y="2935224"/>
                    <a:pt x="1532255" y="0"/>
                  </a:cubicBezTo>
                  <a:lnTo>
                    <a:pt x="0" y="0"/>
                  </a:lnTo>
                  <a:close/>
                </a:path>
              </a:pathLst>
            </a:custGeom>
            <a:solidFill>
              <a:srgbClr val="2B4743">
                <a:alpha val="64706"/>
              </a:srgbClr>
            </a:solidFill>
          </p:spPr>
        </p:sp>
      </p:grpSp>
      <p:grpSp>
        <p:nvGrpSpPr>
          <p:cNvPr id="12" name="Group 12"/>
          <p:cNvGrpSpPr/>
          <p:nvPr/>
        </p:nvGrpSpPr>
        <p:grpSpPr>
          <a:xfrm>
            <a:off x="8801957" y="4701156"/>
            <a:ext cx="1194757" cy="1886970"/>
            <a:chOff x="0" y="0"/>
            <a:chExt cx="1593009" cy="2515959"/>
          </a:xfrm>
        </p:grpSpPr>
        <p:sp>
          <p:nvSpPr>
            <p:cNvPr id="13" name="Freeform 13"/>
            <p:cNvSpPr/>
            <p:nvPr/>
          </p:nvSpPr>
          <p:spPr>
            <a:xfrm>
              <a:off x="0" y="0"/>
              <a:ext cx="1592961" cy="2515997"/>
            </a:xfrm>
            <a:custGeom>
              <a:avLst/>
              <a:gdLst/>
              <a:ahLst/>
              <a:cxnLst/>
              <a:rect l="l" t="t" r="r" b="b"/>
              <a:pathLst>
                <a:path w="1592961" h="2515997">
                  <a:moveTo>
                    <a:pt x="0" y="2515997"/>
                  </a:moveTo>
                  <a:lnTo>
                    <a:pt x="1585595" y="0"/>
                  </a:lnTo>
                  <a:cubicBezTo>
                    <a:pt x="1588008" y="836422"/>
                    <a:pt x="1590548" y="1672971"/>
                    <a:pt x="1592961" y="2509393"/>
                  </a:cubicBezTo>
                  <a:lnTo>
                    <a:pt x="0" y="2515997"/>
                  </a:lnTo>
                  <a:close/>
                </a:path>
              </a:pathLst>
            </a:custGeom>
            <a:solidFill>
              <a:srgbClr val="2B4743">
                <a:alpha val="80000"/>
              </a:srgbClr>
            </a:solidFill>
          </p:spPr>
        </p:sp>
      </p:grpSp>
      <p:sp>
        <p:nvSpPr>
          <p:cNvPr id="14" name="TextBox 14"/>
          <p:cNvSpPr txBox="1"/>
          <p:nvPr/>
        </p:nvSpPr>
        <p:spPr>
          <a:xfrm>
            <a:off x="490024" y="3250505"/>
            <a:ext cx="8344733" cy="3180715"/>
          </a:xfrm>
          <a:prstGeom prst="rect">
            <a:avLst/>
          </a:prstGeom>
        </p:spPr>
        <p:txBody>
          <a:bodyPr lIns="0" tIns="0" rIns="0" bIns="0" rtlCol="0" anchor="t">
            <a:spAutoFit/>
          </a:bodyPr>
          <a:lstStyle/>
          <a:p>
            <a:pPr marL="0" lvl="0" indent="0" algn="l">
              <a:lnSpc>
                <a:spcPts val="2800"/>
              </a:lnSpc>
              <a:spcBef>
                <a:spcPct val="0"/>
              </a:spcBef>
            </a:pPr>
            <a:r>
              <a:rPr lang="en-US" sz="2000" u="none" strike="noStrike">
                <a:solidFill>
                  <a:srgbClr val="2B4743"/>
                </a:solidFill>
                <a:latin typeface="Canva Sans Bold"/>
                <a:ea typeface="Canva Sans Bold"/>
                <a:cs typeface="Canva Sans Bold"/>
                <a:sym typeface="Canva Sans Bold"/>
              </a:rPr>
              <a:t>The specific objectives are: </a:t>
            </a:r>
          </a:p>
          <a:p>
            <a:pPr marL="0" lvl="0" indent="0" algn="l">
              <a:lnSpc>
                <a:spcPts val="2520"/>
              </a:lnSpc>
              <a:spcBef>
                <a:spcPct val="0"/>
              </a:spcBef>
            </a:pPr>
            <a:r>
              <a:rPr lang="en-US" sz="1800" u="none" strike="noStrike">
                <a:solidFill>
                  <a:srgbClr val="2B4743"/>
                </a:solidFill>
                <a:latin typeface="Canva Sans"/>
                <a:ea typeface="Canva Sans"/>
                <a:cs typeface="Canva Sans"/>
                <a:sym typeface="Canva Sans"/>
              </a:rPr>
              <a:t>➢ To collect and analyze heart related data from reliable sources. </a:t>
            </a:r>
          </a:p>
          <a:p>
            <a:pPr marL="0" lvl="0" indent="0" algn="l">
              <a:lnSpc>
                <a:spcPts val="2520"/>
              </a:lnSpc>
              <a:spcBef>
                <a:spcPct val="0"/>
              </a:spcBef>
            </a:pPr>
            <a:r>
              <a:rPr lang="en-US" sz="1800" u="none" strike="noStrike">
                <a:solidFill>
                  <a:srgbClr val="2B4743"/>
                </a:solidFill>
                <a:latin typeface="Canva Sans"/>
                <a:ea typeface="Canva Sans"/>
                <a:cs typeface="Canva Sans"/>
                <a:sym typeface="Canva Sans"/>
              </a:rPr>
              <a:t>➢ To identify the primary sources of heart attack in people. </a:t>
            </a:r>
          </a:p>
          <a:p>
            <a:pPr marL="0" lvl="0" indent="0" algn="l">
              <a:lnSpc>
                <a:spcPts val="2520"/>
              </a:lnSpc>
              <a:spcBef>
                <a:spcPct val="0"/>
              </a:spcBef>
            </a:pPr>
            <a:r>
              <a:rPr lang="en-US" sz="1800" u="none" strike="noStrike">
                <a:solidFill>
                  <a:srgbClr val="2B4743"/>
                </a:solidFill>
                <a:latin typeface="Canva Sans"/>
                <a:ea typeface="Canva Sans"/>
                <a:cs typeface="Canva Sans"/>
                <a:sym typeface="Canva Sans"/>
              </a:rPr>
              <a:t>➢ Does the average Maximum Heart Rate (thalach) tend to be lower for patients without heart disease comparing to those who have the disease? ➢ To develop predictive models for future heart diseases based on current data. </a:t>
            </a:r>
          </a:p>
          <a:p>
            <a:pPr marL="0" lvl="0" indent="0" algn="l">
              <a:lnSpc>
                <a:spcPts val="2520"/>
              </a:lnSpc>
              <a:spcBef>
                <a:spcPct val="0"/>
              </a:spcBef>
            </a:pPr>
            <a:r>
              <a:rPr lang="en-US" sz="1800" u="none" strike="noStrike">
                <a:solidFill>
                  <a:srgbClr val="2B4743"/>
                </a:solidFill>
                <a:latin typeface="Canva Sans"/>
                <a:ea typeface="Canva Sans"/>
                <a:cs typeface="Canva Sans"/>
                <a:sym typeface="Canva Sans"/>
              </a:rPr>
              <a:t>➢ Is there a significant association between the type of chest pain (cp) and the presence of exercise-induced angina (exang)? </a:t>
            </a:r>
          </a:p>
          <a:p>
            <a:pPr marL="0" lvl="0" indent="0" algn="l">
              <a:lnSpc>
                <a:spcPts val="2520"/>
              </a:lnSpc>
              <a:spcBef>
                <a:spcPct val="0"/>
              </a:spcBef>
            </a:pPr>
            <a:r>
              <a:rPr lang="en-US" sz="1800" u="none" strike="noStrike">
                <a:solidFill>
                  <a:srgbClr val="2B4743"/>
                </a:solidFill>
                <a:latin typeface="Canva Sans"/>
                <a:ea typeface="Canva Sans"/>
                <a:cs typeface="Canva Sans"/>
                <a:sym typeface="Canva Sans"/>
              </a:rPr>
              <a:t>➢ To assess the potential impact of these solutions on achieving SDG 3</a:t>
            </a:r>
          </a:p>
        </p:txBody>
      </p:sp>
      <p:sp>
        <p:nvSpPr>
          <p:cNvPr id="15" name="Freeform 15"/>
          <p:cNvSpPr/>
          <p:nvPr/>
        </p:nvSpPr>
        <p:spPr>
          <a:xfrm>
            <a:off x="4378034" y="658178"/>
            <a:ext cx="5149287" cy="2939292"/>
          </a:xfrm>
          <a:custGeom>
            <a:avLst/>
            <a:gdLst/>
            <a:ahLst/>
            <a:cxnLst/>
            <a:rect l="l" t="t" r="r" b="b"/>
            <a:pathLst>
              <a:path w="5149287" h="2939292">
                <a:moveTo>
                  <a:pt x="0" y="0"/>
                </a:moveTo>
                <a:lnTo>
                  <a:pt x="5149287" y="0"/>
                </a:lnTo>
                <a:lnTo>
                  <a:pt x="5149287" y="2939292"/>
                </a:lnTo>
                <a:lnTo>
                  <a:pt x="0" y="2939292"/>
                </a:lnTo>
                <a:lnTo>
                  <a:pt x="0" y="0"/>
                </a:lnTo>
                <a:close/>
              </a:path>
            </a:pathLst>
          </a:custGeom>
          <a:blipFill>
            <a:blip r:embed="rId3"/>
            <a:stretch>
              <a:fillRect/>
            </a:stretch>
          </a:blipFill>
        </p:spPr>
      </p:sp>
      <p:sp>
        <p:nvSpPr>
          <p:cNvPr id="16" name="TextBox 16"/>
          <p:cNvSpPr txBox="1"/>
          <p:nvPr/>
        </p:nvSpPr>
        <p:spPr>
          <a:xfrm>
            <a:off x="240389" y="115252"/>
            <a:ext cx="5268080" cy="542925"/>
          </a:xfrm>
          <a:prstGeom prst="rect">
            <a:avLst/>
          </a:prstGeom>
        </p:spPr>
        <p:txBody>
          <a:bodyPr lIns="0" tIns="0" rIns="0" bIns="0" rtlCol="0" anchor="t">
            <a:spAutoFit/>
          </a:bodyPr>
          <a:lstStyle/>
          <a:p>
            <a:pPr algn="l">
              <a:lnSpc>
                <a:spcPts val="4279"/>
              </a:lnSpc>
            </a:pPr>
            <a:r>
              <a:rPr lang="en-US" sz="3565">
                <a:solidFill>
                  <a:srgbClr val="2B4743"/>
                </a:solidFill>
                <a:latin typeface="IBM Plex Sans Bold"/>
                <a:ea typeface="IBM Plex Sans Bold"/>
                <a:cs typeface="IBM Plex Sans Bold"/>
                <a:sym typeface="IBM Plex Sans Bold"/>
              </a:rPr>
              <a:t>Objective of the project:</a:t>
            </a:r>
          </a:p>
        </p:txBody>
      </p:sp>
      <p:sp>
        <p:nvSpPr>
          <p:cNvPr id="17" name="TextBox 17"/>
          <p:cNvSpPr txBox="1"/>
          <p:nvPr/>
        </p:nvSpPr>
        <p:spPr>
          <a:xfrm>
            <a:off x="240389" y="763350"/>
            <a:ext cx="4021662" cy="2183130"/>
          </a:xfrm>
          <a:prstGeom prst="rect">
            <a:avLst/>
          </a:prstGeom>
        </p:spPr>
        <p:txBody>
          <a:bodyPr lIns="0" tIns="0" rIns="0" bIns="0" rtlCol="0" anchor="t">
            <a:spAutoFit/>
          </a:bodyPr>
          <a:lstStyle/>
          <a:p>
            <a:pPr algn="l">
              <a:lnSpc>
                <a:spcPts val="2520"/>
              </a:lnSpc>
            </a:pPr>
            <a:r>
              <a:rPr lang="en-US" sz="1800">
                <a:solidFill>
                  <a:srgbClr val="2B4743"/>
                </a:solidFill>
                <a:latin typeface="Canva Sans"/>
                <a:ea typeface="Canva Sans"/>
                <a:cs typeface="Canva Sans"/>
                <a:sym typeface="Canva Sans"/>
              </a:rPr>
              <a:t>The primary objective of this project is to analyse blood pressure, blood sugar, chest pain type etc. data to identify the major sources and trends of heart attacks and to propose data-driven solutions that can help reduce Heart Diseases.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EDEEB"/>
        </a:solidFill>
        <a:effectLst/>
      </p:bgPr>
    </p:bg>
    <p:spTree>
      <p:nvGrpSpPr>
        <p:cNvPr id="1" name=""/>
        <p:cNvGrpSpPr/>
        <p:nvPr/>
      </p:nvGrpSpPr>
      <p:grpSpPr>
        <a:xfrm>
          <a:off x="0" y="0"/>
          <a:ext cx="0" cy="0"/>
          <a:chOff x="0" y="0"/>
          <a:chExt cx="0" cy="0"/>
        </a:xfrm>
      </p:grpSpPr>
      <p:grpSp>
        <p:nvGrpSpPr>
          <p:cNvPr id="2" name="Group 2"/>
          <p:cNvGrpSpPr/>
          <p:nvPr/>
        </p:nvGrpSpPr>
        <p:grpSpPr>
          <a:xfrm>
            <a:off x="-9245" y="3855273"/>
            <a:ext cx="499269" cy="2740986"/>
            <a:chOff x="0" y="0"/>
            <a:chExt cx="665692" cy="3654648"/>
          </a:xfrm>
        </p:grpSpPr>
        <p:sp>
          <p:nvSpPr>
            <p:cNvPr id="3" name="Freeform 3"/>
            <p:cNvSpPr/>
            <p:nvPr/>
          </p:nvSpPr>
          <p:spPr>
            <a:xfrm>
              <a:off x="0" y="0"/>
              <a:ext cx="665734" cy="3654679"/>
            </a:xfrm>
            <a:custGeom>
              <a:avLst/>
              <a:gdLst/>
              <a:ahLst/>
              <a:cxnLst/>
              <a:rect l="l" t="t" r="r" b="b"/>
              <a:pathLst>
                <a:path w="665734" h="3654679">
                  <a:moveTo>
                    <a:pt x="0" y="0"/>
                  </a:moveTo>
                  <a:lnTo>
                    <a:pt x="665734" y="3654679"/>
                  </a:lnTo>
                  <a:lnTo>
                    <a:pt x="0" y="3643757"/>
                  </a:lnTo>
                  <a:cubicBezTo>
                    <a:pt x="4064" y="2440051"/>
                    <a:pt x="8255" y="1236345"/>
                    <a:pt x="0" y="0"/>
                  </a:cubicBezTo>
                  <a:close/>
                </a:path>
              </a:pathLst>
            </a:custGeom>
            <a:solidFill>
              <a:srgbClr val="2B4743">
                <a:alpha val="84706"/>
              </a:srgbClr>
            </a:solidFill>
          </p:spPr>
        </p:sp>
      </p:grpSp>
      <p:sp>
        <p:nvSpPr>
          <p:cNvPr id="4" name="AutoShape 4"/>
          <p:cNvSpPr/>
          <p:nvPr/>
        </p:nvSpPr>
        <p:spPr>
          <a:xfrm rot="-1825605">
            <a:off x="5246115" y="5299707"/>
            <a:ext cx="5106246" cy="0"/>
          </a:xfrm>
          <a:prstGeom prst="line">
            <a:avLst/>
          </a:prstGeom>
          <a:ln w="9525" cap="rnd">
            <a:solidFill>
              <a:srgbClr val="CEDEEB"/>
            </a:solidFill>
            <a:prstDash val="solid"/>
            <a:headEnd type="none" w="sm" len="sm"/>
            <a:tailEnd type="none" w="sm" len="sm"/>
          </a:ln>
        </p:spPr>
      </p:sp>
      <p:sp>
        <p:nvSpPr>
          <p:cNvPr id="5" name="AutoShape 5"/>
          <p:cNvSpPr/>
          <p:nvPr/>
        </p:nvSpPr>
        <p:spPr>
          <a:xfrm rot="4710223">
            <a:off x="4990255" y="3294062"/>
            <a:ext cx="6732342" cy="0"/>
          </a:xfrm>
          <a:prstGeom prst="line">
            <a:avLst/>
          </a:prstGeom>
          <a:ln w="9525" cap="rnd">
            <a:solidFill>
              <a:srgbClr val="CEDEEB"/>
            </a:solidFill>
            <a:prstDash val="solid"/>
            <a:headEnd type="none" w="sm" len="sm"/>
            <a:tailEnd type="none" w="sm" len="sm"/>
          </a:ln>
        </p:spPr>
      </p:sp>
      <p:grpSp>
        <p:nvGrpSpPr>
          <p:cNvPr id="6" name="Group 6"/>
          <p:cNvGrpSpPr/>
          <p:nvPr/>
        </p:nvGrpSpPr>
        <p:grpSpPr>
          <a:xfrm>
            <a:off x="7526047" y="1"/>
            <a:ext cx="2478262" cy="6596258"/>
            <a:chOff x="0" y="0"/>
            <a:chExt cx="3304349" cy="8795011"/>
          </a:xfrm>
        </p:grpSpPr>
        <p:sp>
          <p:nvSpPr>
            <p:cNvPr id="7" name="Freeform 7"/>
            <p:cNvSpPr/>
            <p:nvPr/>
          </p:nvSpPr>
          <p:spPr>
            <a:xfrm>
              <a:off x="0" y="0"/>
              <a:ext cx="3307842" cy="8795003"/>
            </a:xfrm>
            <a:custGeom>
              <a:avLst/>
              <a:gdLst/>
              <a:ahLst/>
              <a:cxnLst/>
              <a:rect l="l" t="t" r="r" b="b"/>
              <a:pathLst>
                <a:path w="3307842" h="8795003">
                  <a:moveTo>
                    <a:pt x="2946273" y="0"/>
                  </a:moveTo>
                  <a:lnTo>
                    <a:pt x="0" y="8784209"/>
                  </a:lnTo>
                  <a:lnTo>
                    <a:pt x="3303778" y="8795003"/>
                  </a:lnTo>
                  <a:cubicBezTo>
                    <a:pt x="3307842" y="5866892"/>
                    <a:pt x="3287395" y="2938907"/>
                    <a:pt x="3291459" y="10795"/>
                  </a:cubicBezTo>
                  <a:lnTo>
                    <a:pt x="2946273" y="0"/>
                  </a:lnTo>
                  <a:close/>
                </a:path>
              </a:pathLst>
            </a:custGeom>
            <a:solidFill>
              <a:srgbClr val="2B4743">
                <a:alpha val="29804"/>
              </a:srgbClr>
            </a:solidFill>
          </p:spPr>
        </p:sp>
      </p:grpSp>
      <p:grpSp>
        <p:nvGrpSpPr>
          <p:cNvPr id="8" name="Group 8"/>
          <p:cNvGrpSpPr/>
          <p:nvPr/>
        </p:nvGrpSpPr>
        <p:grpSpPr>
          <a:xfrm>
            <a:off x="7868133" y="-8134"/>
            <a:ext cx="2127403" cy="6596259"/>
            <a:chOff x="0" y="0"/>
            <a:chExt cx="2836538" cy="8795012"/>
          </a:xfrm>
        </p:grpSpPr>
        <p:sp>
          <p:nvSpPr>
            <p:cNvPr id="9" name="Freeform 9"/>
            <p:cNvSpPr/>
            <p:nvPr/>
          </p:nvSpPr>
          <p:spPr>
            <a:xfrm>
              <a:off x="0" y="0"/>
              <a:ext cx="2839466" cy="8795004"/>
            </a:xfrm>
            <a:custGeom>
              <a:avLst/>
              <a:gdLst/>
              <a:ahLst/>
              <a:cxnLst/>
              <a:rect l="l" t="t" r="r" b="b"/>
              <a:pathLst>
                <a:path w="2839466" h="8795004">
                  <a:moveTo>
                    <a:pt x="0" y="0"/>
                  </a:moveTo>
                  <a:lnTo>
                    <a:pt x="1750568" y="8795004"/>
                  </a:lnTo>
                  <a:lnTo>
                    <a:pt x="2835402" y="8795004"/>
                  </a:lnTo>
                  <a:cubicBezTo>
                    <a:pt x="2831338" y="5863336"/>
                    <a:pt x="2839466" y="2931668"/>
                    <a:pt x="2835402" y="0"/>
                  </a:cubicBezTo>
                  <a:lnTo>
                    <a:pt x="0" y="0"/>
                  </a:lnTo>
                  <a:close/>
                </a:path>
              </a:pathLst>
            </a:custGeom>
            <a:solidFill>
              <a:srgbClr val="2B4743">
                <a:alpha val="19608"/>
              </a:srgbClr>
            </a:solidFill>
          </p:spPr>
        </p:sp>
      </p:grpSp>
      <p:grpSp>
        <p:nvGrpSpPr>
          <p:cNvPr id="10" name="Group 10"/>
          <p:cNvGrpSpPr/>
          <p:nvPr/>
        </p:nvGrpSpPr>
        <p:grpSpPr>
          <a:xfrm>
            <a:off x="7248675" y="3765804"/>
            <a:ext cx="2744848" cy="2822320"/>
            <a:chOff x="0" y="0"/>
            <a:chExt cx="3659797" cy="3763093"/>
          </a:xfrm>
        </p:grpSpPr>
        <p:sp>
          <p:nvSpPr>
            <p:cNvPr id="11" name="Freeform 11"/>
            <p:cNvSpPr/>
            <p:nvPr/>
          </p:nvSpPr>
          <p:spPr>
            <a:xfrm>
              <a:off x="0" y="0"/>
              <a:ext cx="3659759" cy="3763137"/>
            </a:xfrm>
            <a:custGeom>
              <a:avLst/>
              <a:gdLst/>
              <a:ahLst/>
              <a:cxnLst/>
              <a:rect l="l" t="t" r="r" b="b"/>
              <a:pathLst>
                <a:path w="3659759" h="3763137">
                  <a:moveTo>
                    <a:pt x="0" y="3763137"/>
                  </a:moveTo>
                  <a:lnTo>
                    <a:pt x="3650234" y="0"/>
                  </a:lnTo>
                  <a:cubicBezTo>
                    <a:pt x="3653409" y="1254379"/>
                    <a:pt x="3656584" y="2508758"/>
                    <a:pt x="3659759" y="3763137"/>
                  </a:cubicBezTo>
                  <a:lnTo>
                    <a:pt x="0" y="3763137"/>
                  </a:lnTo>
                  <a:close/>
                </a:path>
              </a:pathLst>
            </a:custGeom>
            <a:solidFill>
              <a:srgbClr val="DA7073">
                <a:alpha val="71765"/>
              </a:srgbClr>
            </a:solidFill>
          </p:spPr>
        </p:sp>
      </p:grpSp>
      <p:grpSp>
        <p:nvGrpSpPr>
          <p:cNvPr id="12" name="Group 12"/>
          <p:cNvGrpSpPr/>
          <p:nvPr/>
        </p:nvGrpSpPr>
        <p:grpSpPr>
          <a:xfrm>
            <a:off x="7655487" y="-8134"/>
            <a:ext cx="2340050" cy="6596259"/>
            <a:chOff x="0" y="0"/>
            <a:chExt cx="3120067" cy="8795012"/>
          </a:xfrm>
        </p:grpSpPr>
        <p:sp>
          <p:nvSpPr>
            <p:cNvPr id="13" name="Freeform 13"/>
            <p:cNvSpPr/>
            <p:nvPr/>
          </p:nvSpPr>
          <p:spPr>
            <a:xfrm>
              <a:off x="0" y="0"/>
              <a:ext cx="3120136" cy="8795004"/>
            </a:xfrm>
            <a:custGeom>
              <a:avLst/>
              <a:gdLst/>
              <a:ahLst/>
              <a:cxnLst/>
              <a:rect l="l" t="t" r="r" b="b"/>
              <a:pathLst>
                <a:path w="3120136" h="8795004">
                  <a:moveTo>
                    <a:pt x="0" y="0"/>
                  </a:moveTo>
                  <a:lnTo>
                    <a:pt x="2703449" y="8795004"/>
                  </a:lnTo>
                  <a:lnTo>
                    <a:pt x="3120136" y="8784210"/>
                  </a:lnTo>
                  <a:lnTo>
                    <a:pt x="3120136" y="0"/>
                  </a:lnTo>
                  <a:lnTo>
                    <a:pt x="0" y="0"/>
                  </a:lnTo>
                  <a:close/>
                </a:path>
              </a:pathLst>
            </a:custGeom>
            <a:solidFill>
              <a:srgbClr val="DDA83F">
                <a:alpha val="69804"/>
              </a:srgbClr>
            </a:solidFill>
          </p:spPr>
        </p:sp>
      </p:grpSp>
      <p:grpSp>
        <p:nvGrpSpPr>
          <p:cNvPr id="14" name="Group 14"/>
          <p:cNvGrpSpPr/>
          <p:nvPr/>
        </p:nvGrpSpPr>
        <p:grpSpPr>
          <a:xfrm>
            <a:off x="9059103" y="-8134"/>
            <a:ext cx="936435" cy="6596259"/>
            <a:chOff x="0" y="0"/>
            <a:chExt cx="1248580" cy="8795012"/>
          </a:xfrm>
        </p:grpSpPr>
        <p:sp>
          <p:nvSpPr>
            <p:cNvPr id="15" name="Freeform 15"/>
            <p:cNvSpPr/>
            <p:nvPr/>
          </p:nvSpPr>
          <p:spPr>
            <a:xfrm>
              <a:off x="0" y="0"/>
              <a:ext cx="1248537" cy="8795004"/>
            </a:xfrm>
            <a:custGeom>
              <a:avLst/>
              <a:gdLst/>
              <a:ahLst/>
              <a:cxnLst/>
              <a:rect l="l" t="t" r="r" b="b"/>
              <a:pathLst>
                <a:path w="1248537" h="8795004">
                  <a:moveTo>
                    <a:pt x="985774" y="0"/>
                  </a:moveTo>
                  <a:lnTo>
                    <a:pt x="0" y="8795004"/>
                  </a:lnTo>
                  <a:lnTo>
                    <a:pt x="1248537" y="8795004"/>
                  </a:lnTo>
                  <a:cubicBezTo>
                    <a:pt x="1245870" y="5863336"/>
                    <a:pt x="1243076" y="2931668"/>
                    <a:pt x="1240409" y="0"/>
                  </a:cubicBezTo>
                  <a:lnTo>
                    <a:pt x="985774" y="0"/>
                  </a:lnTo>
                  <a:close/>
                </a:path>
              </a:pathLst>
            </a:custGeom>
            <a:solidFill>
              <a:srgbClr val="8C3839">
                <a:alpha val="69804"/>
              </a:srgbClr>
            </a:solidFill>
          </p:spPr>
        </p:sp>
      </p:grpSp>
      <p:grpSp>
        <p:nvGrpSpPr>
          <p:cNvPr id="16" name="Group 16"/>
          <p:cNvGrpSpPr/>
          <p:nvPr/>
        </p:nvGrpSpPr>
        <p:grpSpPr>
          <a:xfrm>
            <a:off x="8820449" y="-8135"/>
            <a:ext cx="1164928" cy="6596259"/>
            <a:chOff x="0" y="0"/>
            <a:chExt cx="1553237" cy="8795012"/>
          </a:xfrm>
        </p:grpSpPr>
        <p:sp>
          <p:nvSpPr>
            <p:cNvPr id="17" name="Freeform 17"/>
            <p:cNvSpPr/>
            <p:nvPr/>
          </p:nvSpPr>
          <p:spPr>
            <a:xfrm>
              <a:off x="0" y="0"/>
              <a:ext cx="1556385" cy="8795004"/>
            </a:xfrm>
            <a:custGeom>
              <a:avLst/>
              <a:gdLst/>
              <a:ahLst/>
              <a:cxnLst/>
              <a:rect l="l" t="t" r="r" b="b"/>
              <a:pathLst>
                <a:path w="1556385" h="8795004">
                  <a:moveTo>
                    <a:pt x="0" y="0"/>
                  </a:moveTo>
                  <a:lnTo>
                    <a:pt x="1366647" y="8795004"/>
                  </a:lnTo>
                  <a:lnTo>
                    <a:pt x="1552956" y="8795004"/>
                  </a:lnTo>
                  <a:cubicBezTo>
                    <a:pt x="1556385" y="5859780"/>
                    <a:pt x="1528826" y="2935224"/>
                    <a:pt x="1532255" y="0"/>
                  </a:cubicBezTo>
                  <a:lnTo>
                    <a:pt x="0" y="0"/>
                  </a:lnTo>
                  <a:close/>
                </a:path>
              </a:pathLst>
            </a:custGeom>
            <a:solidFill>
              <a:srgbClr val="2B4743">
                <a:alpha val="64706"/>
              </a:srgbClr>
            </a:solidFill>
          </p:spPr>
        </p:sp>
      </p:grpSp>
      <p:grpSp>
        <p:nvGrpSpPr>
          <p:cNvPr id="18" name="Group 18"/>
          <p:cNvGrpSpPr/>
          <p:nvPr/>
        </p:nvGrpSpPr>
        <p:grpSpPr>
          <a:xfrm>
            <a:off x="8801957" y="4701156"/>
            <a:ext cx="1194757" cy="1886970"/>
            <a:chOff x="0" y="0"/>
            <a:chExt cx="1593009" cy="2515959"/>
          </a:xfrm>
        </p:grpSpPr>
        <p:sp>
          <p:nvSpPr>
            <p:cNvPr id="19" name="Freeform 19"/>
            <p:cNvSpPr/>
            <p:nvPr/>
          </p:nvSpPr>
          <p:spPr>
            <a:xfrm>
              <a:off x="0" y="0"/>
              <a:ext cx="1592961" cy="2515997"/>
            </a:xfrm>
            <a:custGeom>
              <a:avLst/>
              <a:gdLst/>
              <a:ahLst/>
              <a:cxnLst/>
              <a:rect l="l" t="t" r="r" b="b"/>
              <a:pathLst>
                <a:path w="1592961" h="2515997">
                  <a:moveTo>
                    <a:pt x="0" y="2515997"/>
                  </a:moveTo>
                  <a:lnTo>
                    <a:pt x="1585595" y="0"/>
                  </a:lnTo>
                  <a:cubicBezTo>
                    <a:pt x="1588008" y="836422"/>
                    <a:pt x="1590548" y="1672971"/>
                    <a:pt x="1592961" y="2509393"/>
                  </a:cubicBezTo>
                  <a:lnTo>
                    <a:pt x="0" y="2515997"/>
                  </a:lnTo>
                  <a:close/>
                </a:path>
              </a:pathLst>
            </a:custGeom>
            <a:solidFill>
              <a:srgbClr val="2B4743">
                <a:alpha val="80000"/>
              </a:srgbClr>
            </a:solidFill>
          </p:spPr>
        </p:sp>
      </p:grpSp>
      <p:sp>
        <p:nvSpPr>
          <p:cNvPr id="20" name="TextBox 20"/>
          <p:cNvSpPr txBox="1"/>
          <p:nvPr/>
        </p:nvSpPr>
        <p:spPr>
          <a:xfrm>
            <a:off x="240389" y="198587"/>
            <a:ext cx="7627744" cy="1085850"/>
          </a:xfrm>
          <a:prstGeom prst="rect">
            <a:avLst/>
          </a:prstGeom>
        </p:spPr>
        <p:txBody>
          <a:bodyPr lIns="0" tIns="0" rIns="0" bIns="0" rtlCol="0" anchor="t">
            <a:spAutoFit/>
          </a:bodyPr>
          <a:lstStyle/>
          <a:p>
            <a:pPr algn="l">
              <a:lnSpc>
                <a:spcPts val="4279"/>
              </a:lnSpc>
            </a:pPr>
            <a:r>
              <a:rPr lang="en-US" sz="3565">
                <a:solidFill>
                  <a:srgbClr val="2B4743"/>
                </a:solidFill>
                <a:latin typeface="IBM Plex Sans Bold"/>
                <a:ea typeface="IBM Plex Sans Bold"/>
                <a:cs typeface="IBM Plex Sans Bold"/>
                <a:sym typeface="IBM Plex Sans Bold"/>
              </a:rPr>
              <a:t>Significance of the Problem:</a:t>
            </a:r>
          </a:p>
          <a:p>
            <a:pPr algn="l">
              <a:lnSpc>
                <a:spcPts val="4279"/>
              </a:lnSpc>
            </a:pPr>
            <a:endParaRPr lang="en-US" sz="3565">
              <a:solidFill>
                <a:srgbClr val="2B4743"/>
              </a:solidFill>
              <a:latin typeface="IBM Plex Sans Bold"/>
              <a:ea typeface="IBM Plex Sans Bold"/>
              <a:cs typeface="IBM Plex Sans Bold"/>
              <a:sym typeface="IBM Plex Sans Bold"/>
            </a:endParaRPr>
          </a:p>
        </p:txBody>
      </p:sp>
      <p:sp>
        <p:nvSpPr>
          <p:cNvPr id="21" name="TextBox 21"/>
          <p:cNvSpPr txBox="1"/>
          <p:nvPr/>
        </p:nvSpPr>
        <p:spPr>
          <a:xfrm>
            <a:off x="420445" y="844907"/>
            <a:ext cx="8344733" cy="1554480"/>
          </a:xfrm>
          <a:prstGeom prst="rect">
            <a:avLst/>
          </a:prstGeom>
        </p:spPr>
        <p:txBody>
          <a:bodyPr lIns="0" tIns="0" rIns="0" bIns="0" rtlCol="0" anchor="t">
            <a:spAutoFit/>
          </a:bodyPr>
          <a:lstStyle/>
          <a:p>
            <a:pPr algn="l">
              <a:lnSpc>
                <a:spcPts val="2520"/>
              </a:lnSpc>
            </a:pPr>
            <a:r>
              <a:rPr lang="en-US" sz="1800">
                <a:solidFill>
                  <a:srgbClr val="2B4743"/>
                </a:solidFill>
                <a:latin typeface="Canva Sans"/>
                <a:ea typeface="Canva Sans"/>
                <a:cs typeface="Canva Sans"/>
                <a:sym typeface="Canva Sans"/>
              </a:rPr>
              <a:t>According to the Center for Disease Control and Prevention (CDC), heart disease is the leading cause of death in the US, accounting for over 655,000 deaths in 2020. The World Health Organization's Southeast Asia Region reports that CVD is responsible for approximately 2.5 million deaths per year, with CHD being a significant contributor. </a:t>
            </a:r>
          </a:p>
        </p:txBody>
      </p:sp>
      <p:sp>
        <p:nvSpPr>
          <p:cNvPr id="22" name="TextBox 22"/>
          <p:cNvSpPr txBox="1"/>
          <p:nvPr/>
        </p:nvSpPr>
        <p:spPr>
          <a:xfrm>
            <a:off x="240389" y="2546616"/>
            <a:ext cx="7627744" cy="542925"/>
          </a:xfrm>
          <a:prstGeom prst="rect">
            <a:avLst/>
          </a:prstGeom>
        </p:spPr>
        <p:txBody>
          <a:bodyPr lIns="0" tIns="0" rIns="0" bIns="0" rtlCol="0" anchor="t">
            <a:spAutoFit/>
          </a:bodyPr>
          <a:lstStyle/>
          <a:p>
            <a:pPr algn="l">
              <a:lnSpc>
                <a:spcPts val="4279"/>
              </a:lnSpc>
            </a:pPr>
            <a:r>
              <a:rPr lang="en-US" sz="3565">
                <a:solidFill>
                  <a:srgbClr val="2B4743"/>
                </a:solidFill>
                <a:latin typeface="IBM Plex Sans Bold"/>
                <a:ea typeface="IBM Plex Sans Bold"/>
                <a:cs typeface="IBM Plex Sans Bold"/>
                <a:sym typeface="IBM Plex Sans Bold"/>
              </a:rPr>
              <a:t>Relevant SDGs:</a:t>
            </a:r>
          </a:p>
        </p:txBody>
      </p:sp>
      <p:sp>
        <p:nvSpPr>
          <p:cNvPr id="23" name="TextBox 23"/>
          <p:cNvSpPr txBox="1"/>
          <p:nvPr/>
        </p:nvSpPr>
        <p:spPr>
          <a:xfrm>
            <a:off x="240389" y="3128137"/>
            <a:ext cx="8344733" cy="3440430"/>
          </a:xfrm>
          <a:prstGeom prst="rect">
            <a:avLst/>
          </a:prstGeom>
        </p:spPr>
        <p:txBody>
          <a:bodyPr lIns="0" tIns="0" rIns="0" bIns="0" rtlCol="0" anchor="t">
            <a:spAutoFit/>
          </a:bodyPr>
          <a:lstStyle/>
          <a:p>
            <a:pPr marL="388622" lvl="1" indent="-194311" algn="l">
              <a:lnSpc>
                <a:spcPts val="2520"/>
              </a:lnSpc>
              <a:buFont typeface="Arial"/>
              <a:buChar char="•"/>
            </a:pPr>
            <a:r>
              <a:rPr lang="en-US" sz="1800">
                <a:solidFill>
                  <a:srgbClr val="2B4743"/>
                </a:solidFill>
                <a:latin typeface="Canva Sans"/>
                <a:ea typeface="Canva Sans"/>
                <a:cs typeface="Canva Sans"/>
                <a:sym typeface="Canva Sans"/>
              </a:rPr>
              <a:t>SDG 6: "Water, Sanitation, and Hygiene" This goal aims to ensure that everyone has access to clean water and sanitation.</a:t>
            </a:r>
          </a:p>
          <a:p>
            <a:pPr marL="388622" lvl="1" indent="-194311" algn="l">
              <a:lnSpc>
                <a:spcPts val="2520"/>
              </a:lnSpc>
              <a:buFont typeface="Arial"/>
              <a:buChar char="•"/>
            </a:pPr>
            <a:r>
              <a:rPr lang="en-US" sz="1800">
                <a:solidFill>
                  <a:srgbClr val="2B4743"/>
                </a:solidFill>
                <a:latin typeface="Canva Sans"/>
                <a:ea typeface="Canva Sans"/>
                <a:cs typeface="Canva Sans"/>
                <a:sym typeface="Canva Sans"/>
              </a:rPr>
              <a:t>SDG 13: "Health and Climate Action" This goal aims to combat climate change and its effects on health.</a:t>
            </a:r>
          </a:p>
          <a:p>
            <a:pPr marL="388622" lvl="1" indent="-194311" algn="l">
              <a:lnSpc>
                <a:spcPts val="2520"/>
              </a:lnSpc>
              <a:buFont typeface="Arial"/>
              <a:buChar char="•"/>
            </a:pPr>
            <a:r>
              <a:rPr lang="en-US" sz="1800">
                <a:solidFill>
                  <a:srgbClr val="2B4743"/>
                </a:solidFill>
                <a:latin typeface="Canva Sans"/>
                <a:ea typeface="Canva Sans"/>
                <a:cs typeface="Canva Sans"/>
                <a:sym typeface="Canva Sans"/>
              </a:rPr>
              <a:t>Reproductive, maternal, newborn, child, and adolescent health: This is a major health priority addressed by SDG 3.</a:t>
            </a:r>
          </a:p>
          <a:p>
            <a:pPr marL="388622" lvl="1" indent="-194311" algn="l">
              <a:lnSpc>
                <a:spcPts val="2520"/>
              </a:lnSpc>
              <a:buFont typeface="Arial"/>
              <a:buChar char="•"/>
            </a:pPr>
            <a:r>
              <a:rPr lang="en-US" sz="1800">
                <a:solidFill>
                  <a:srgbClr val="2B4743"/>
                </a:solidFill>
                <a:latin typeface="Canva Sans"/>
                <a:ea typeface="Canva Sans"/>
                <a:cs typeface="Canva Sans"/>
                <a:sym typeface="Canva Sans"/>
              </a:rPr>
              <a:t>Universal health coverage: This goal aims to ensure that everyone can access quality health services without financial hardship.</a:t>
            </a:r>
          </a:p>
          <a:p>
            <a:pPr marL="388622" lvl="1" indent="-194311" algn="l">
              <a:lnSpc>
                <a:spcPts val="2520"/>
              </a:lnSpc>
              <a:buFont typeface="Arial"/>
              <a:buChar char="•"/>
            </a:pPr>
            <a:r>
              <a:rPr lang="en-US" sz="1800">
                <a:solidFill>
                  <a:srgbClr val="2B4743"/>
                </a:solidFill>
                <a:latin typeface="Canva Sans"/>
                <a:ea typeface="Canva Sans"/>
                <a:cs typeface="Canva Sans"/>
                <a:sym typeface="Canva Sans"/>
              </a:rPr>
              <a:t>Access to safe, effective, quality, and affordable medicines and vaccines: This goal is another priority of SDG 3. </a:t>
            </a:r>
          </a:p>
          <a:p>
            <a:pPr algn="l">
              <a:lnSpc>
                <a:spcPts val="2520"/>
              </a:lnSpc>
            </a:pPr>
            <a:endParaRPr lang="en-US" sz="1800">
              <a:solidFill>
                <a:srgbClr val="2B4743"/>
              </a:solidFill>
              <a:latin typeface="Canva Sans"/>
              <a:ea typeface="Canva Sans"/>
              <a:cs typeface="Canva Sans"/>
              <a:sym typeface="Canva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EDEEB"/>
        </a:solidFill>
        <a:effectLst/>
      </p:bgPr>
    </p:bg>
    <p:spTree>
      <p:nvGrpSpPr>
        <p:cNvPr id="1" name=""/>
        <p:cNvGrpSpPr/>
        <p:nvPr/>
      </p:nvGrpSpPr>
      <p:grpSpPr>
        <a:xfrm>
          <a:off x="0" y="0"/>
          <a:ext cx="0" cy="0"/>
          <a:chOff x="0" y="0"/>
          <a:chExt cx="0" cy="0"/>
        </a:xfrm>
      </p:grpSpPr>
      <p:grpSp>
        <p:nvGrpSpPr>
          <p:cNvPr id="2" name="Group 2"/>
          <p:cNvGrpSpPr/>
          <p:nvPr/>
        </p:nvGrpSpPr>
        <p:grpSpPr>
          <a:xfrm>
            <a:off x="-9245" y="3855273"/>
            <a:ext cx="499269" cy="2740986"/>
            <a:chOff x="0" y="0"/>
            <a:chExt cx="665692" cy="3654648"/>
          </a:xfrm>
        </p:grpSpPr>
        <p:sp>
          <p:nvSpPr>
            <p:cNvPr id="3" name="Freeform 3"/>
            <p:cNvSpPr/>
            <p:nvPr/>
          </p:nvSpPr>
          <p:spPr>
            <a:xfrm>
              <a:off x="0" y="0"/>
              <a:ext cx="665734" cy="3654679"/>
            </a:xfrm>
            <a:custGeom>
              <a:avLst/>
              <a:gdLst/>
              <a:ahLst/>
              <a:cxnLst/>
              <a:rect l="l" t="t" r="r" b="b"/>
              <a:pathLst>
                <a:path w="665734" h="3654679">
                  <a:moveTo>
                    <a:pt x="0" y="0"/>
                  </a:moveTo>
                  <a:lnTo>
                    <a:pt x="665734" y="3654679"/>
                  </a:lnTo>
                  <a:lnTo>
                    <a:pt x="0" y="3643757"/>
                  </a:lnTo>
                  <a:cubicBezTo>
                    <a:pt x="4064" y="2440051"/>
                    <a:pt x="8255" y="1236345"/>
                    <a:pt x="0" y="0"/>
                  </a:cubicBezTo>
                  <a:close/>
                </a:path>
              </a:pathLst>
            </a:custGeom>
            <a:solidFill>
              <a:srgbClr val="2B4743">
                <a:alpha val="84706"/>
              </a:srgbClr>
            </a:solidFill>
          </p:spPr>
        </p:sp>
      </p:grpSp>
      <p:sp>
        <p:nvSpPr>
          <p:cNvPr id="4" name="AutoShape 4"/>
          <p:cNvSpPr/>
          <p:nvPr/>
        </p:nvSpPr>
        <p:spPr>
          <a:xfrm rot="-1825605">
            <a:off x="5246115" y="5299707"/>
            <a:ext cx="5106246" cy="0"/>
          </a:xfrm>
          <a:prstGeom prst="line">
            <a:avLst/>
          </a:prstGeom>
          <a:ln w="9525" cap="rnd">
            <a:solidFill>
              <a:srgbClr val="CEDEEB"/>
            </a:solidFill>
            <a:prstDash val="solid"/>
            <a:headEnd type="none" w="sm" len="sm"/>
            <a:tailEnd type="none" w="sm" len="sm"/>
          </a:ln>
        </p:spPr>
      </p:sp>
      <p:sp>
        <p:nvSpPr>
          <p:cNvPr id="5" name="AutoShape 5"/>
          <p:cNvSpPr/>
          <p:nvPr/>
        </p:nvSpPr>
        <p:spPr>
          <a:xfrm rot="4710223">
            <a:off x="4990255" y="3294062"/>
            <a:ext cx="6732342" cy="0"/>
          </a:xfrm>
          <a:prstGeom prst="line">
            <a:avLst/>
          </a:prstGeom>
          <a:ln w="9525" cap="rnd">
            <a:solidFill>
              <a:srgbClr val="CEDEEB"/>
            </a:solidFill>
            <a:prstDash val="solid"/>
            <a:headEnd type="none" w="sm" len="sm"/>
            <a:tailEnd type="none" w="sm" len="sm"/>
          </a:ln>
        </p:spPr>
      </p:sp>
      <p:grpSp>
        <p:nvGrpSpPr>
          <p:cNvPr id="6" name="Group 6"/>
          <p:cNvGrpSpPr/>
          <p:nvPr/>
        </p:nvGrpSpPr>
        <p:grpSpPr>
          <a:xfrm>
            <a:off x="7526047" y="1"/>
            <a:ext cx="2478262" cy="6596258"/>
            <a:chOff x="0" y="0"/>
            <a:chExt cx="3304349" cy="8795011"/>
          </a:xfrm>
        </p:grpSpPr>
        <p:sp>
          <p:nvSpPr>
            <p:cNvPr id="7" name="Freeform 7"/>
            <p:cNvSpPr/>
            <p:nvPr/>
          </p:nvSpPr>
          <p:spPr>
            <a:xfrm>
              <a:off x="0" y="0"/>
              <a:ext cx="3307842" cy="8795003"/>
            </a:xfrm>
            <a:custGeom>
              <a:avLst/>
              <a:gdLst/>
              <a:ahLst/>
              <a:cxnLst/>
              <a:rect l="l" t="t" r="r" b="b"/>
              <a:pathLst>
                <a:path w="3307842" h="8795003">
                  <a:moveTo>
                    <a:pt x="2946273" y="0"/>
                  </a:moveTo>
                  <a:lnTo>
                    <a:pt x="0" y="8784209"/>
                  </a:lnTo>
                  <a:lnTo>
                    <a:pt x="3303778" y="8795003"/>
                  </a:lnTo>
                  <a:cubicBezTo>
                    <a:pt x="3307842" y="5866892"/>
                    <a:pt x="3287395" y="2938907"/>
                    <a:pt x="3291459" y="10795"/>
                  </a:cubicBezTo>
                  <a:lnTo>
                    <a:pt x="2946273" y="0"/>
                  </a:lnTo>
                  <a:close/>
                </a:path>
              </a:pathLst>
            </a:custGeom>
            <a:solidFill>
              <a:srgbClr val="2B4743">
                <a:alpha val="29804"/>
              </a:srgbClr>
            </a:solidFill>
          </p:spPr>
        </p:sp>
      </p:grpSp>
      <p:grpSp>
        <p:nvGrpSpPr>
          <p:cNvPr id="8" name="Group 8"/>
          <p:cNvGrpSpPr/>
          <p:nvPr/>
        </p:nvGrpSpPr>
        <p:grpSpPr>
          <a:xfrm>
            <a:off x="7868133" y="-8134"/>
            <a:ext cx="2127403" cy="6596259"/>
            <a:chOff x="0" y="0"/>
            <a:chExt cx="2836538" cy="8795012"/>
          </a:xfrm>
        </p:grpSpPr>
        <p:sp>
          <p:nvSpPr>
            <p:cNvPr id="9" name="Freeform 9"/>
            <p:cNvSpPr/>
            <p:nvPr/>
          </p:nvSpPr>
          <p:spPr>
            <a:xfrm>
              <a:off x="0" y="0"/>
              <a:ext cx="2839466" cy="8795004"/>
            </a:xfrm>
            <a:custGeom>
              <a:avLst/>
              <a:gdLst/>
              <a:ahLst/>
              <a:cxnLst/>
              <a:rect l="l" t="t" r="r" b="b"/>
              <a:pathLst>
                <a:path w="2839466" h="8795004">
                  <a:moveTo>
                    <a:pt x="0" y="0"/>
                  </a:moveTo>
                  <a:lnTo>
                    <a:pt x="1750568" y="8795004"/>
                  </a:lnTo>
                  <a:lnTo>
                    <a:pt x="2835402" y="8795004"/>
                  </a:lnTo>
                  <a:cubicBezTo>
                    <a:pt x="2831338" y="5863336"/>
                    <a:pt x="2839466" y="2931668"/>
                    <a:pt x="2835402" y="0"/>
                  </a:cubicBezTo>
                  <a:lnTo>
                    <a:pt x="0" y="0"/>
                  </a:lnTo>
                  <a:close/>
                </a:path>
              </a:pathLst>
            </a:custGeom>
            <a:solidFill>
              <a:srgbClr val="2B4743">
                <a:alpha val="19608"/>
              </a:srgbClr>
            </a:solidFill>
          </p:spPr>
        </p:sp>
      </p:grpSp>
      <p:grpSp>
        <p:nvGrpSpPr>
          <p:cNvPr id="10" name="Group 10"/>
          <p:cNvGrpSpPr/>
          <p:nvPr/>
        </p:nvGrpSpPr>
        <p:grpSpPr>
          <a:xfrm>
            <a:off x="7248675" y="3765804"/>
            <a:ext cx="2744848" cy="2822320"/>
            <a:chOff x="0" y="0"/>
            <a:chExt cx="3659797" cy="3763093"/>
          </a:xfrm>
        </p:grpSpPr>
        <p:sp>
          <p:nvSpPr>
            <p:cNvPr id="11" name="Freeform 11"/>
            <p:cNvSpPr/>
            <p:nvPr/>
          </p:nvSpPr>
          <p:spPr>
            <a:xfrm>
              <a:off x="0" y="0"/>
              <a:ext cx="3659759" cy="3763137"/>
            </a:xfrm>
            <a:custGeom>
              <a:avLst/>
              <a:gdLst/>
              <a:ahLst/>
              <a:cxnLst/>
              <a:rect l="l" t="t" r="r" b="b"/>
              <a:pathLst>
                <a:path w="3659759" h="3763137">
                  <a:moveTo>
                    <a:pt x="0" y="3763137"/>
                  </a:moveTo>
                  <a:lnTo>
                    <a:pt x="3650234" y="0"/>
                  </a:lnTo>
                  <a:cubicBezTo>
                    <a:pt x="3653409" y="1254379"/>
                    <a:pt x="3656584" y="2508758"/>
                    <a:pt x="3659759" y="3763137"/>
                  </a:cubicBezTo>
                  <a:lnTo>
                    <a:pt x="0" y="3763137"/>
                  </a:lnTo>
                  <a:close/>
                </a:path>
              </a:pathLst>
            </a:custGeom>
            <a:solidFill>
              <a:srgbClr val="DA7073">
                <a:alpha val="71765"/>
              </a:srgbClr>
            </a:solidFill>
          </p:spPr>
        </p:sp>
      </p:grpSp>
      <p:grpSp>
        <p:nvGrpSpPr>
          <p:cNvPr id="12" name="Group 12"/>
          <p:cNvGrpSpPr/>
          <p:nvPr/>
        </p:nvGrpSpPr>
        <p:grpSpPr>
          <a:xfrm>
            <a:off x="7655487" y="-8134"/>
            <a:ext cx="2340050" cy="6596259"/>
            <a:chOff x="0" y="0"/>
            <a:chExt cx="3120067" cy="8795012"/>
          </a:xfrm>
        </p:grpSpPr>
        <p:sp>
          <p:nvSpPr>
            <p:cNvPr id="13" name="Freeform 13"/>
            <p:cNvSpPr/>
            <p:nvPr/>
          </p:nvSpPr>
          <p:spPr>
            <a:xfrm>
              <a:off x="0" y="0"/>
              <a:ext cx="3120136" cy="8795004"/>
            </a:xfrm>
            <a:custGeom>
              <a:avLst/>
              <a:gdLst/>
              <a:ahLst/>
              <a:cxnLst/>
              <a:rect l="l" t="t" r="r" b="b"/>
              <a:pathLst>
                <a:path w="3120136" h="8795004">
                  <a:moveTo>
                    <a:pt x="0" y="0"/>
                  </a:moveTo>
                  <a:lnTo>
                    <a:pt x="2703449" y="8795004"/>
                  </a:lnTo>
                  <a:lnTo>
                    <a:pt x="3120136" y="8784210"/>
                  </a:lnTo>
                  <a:lnTo>
                    <a:pt x="3120136" y="0"/>
                  </a:lnTo>
                  <a:lnTo>
                    <a:pt x="0" y="0"/>
                  </a:lnTo>
                  <a:close/>
                </a:path>
              </a:pathLst>
            </a:custGeom>
            <a:solidFill>
              <a:srgbClr val="DDA83F">
                <a:alpha val="69804"/>
              </a:srgbClr>
            </a:solidFill>
          </p:spPr>
        </p:sp>
      </p:grpSp>
      <p:grpSp>
        <p:nvGrpSpPr>
          <p:cNvPr id="14" name="Group 14"/>
          <p:cNvGrpSpPr/>
          <p:nvPr/>
        </p:nvGrpSpPr>
        <p:grpSpPr>
          <a:xfrm>
            <a:off x="9059103" y="-8134"/>
            <a:ext cx="936435" cy="6596259"/>
            <a:chOff x="0" y="0"/>
            <a:chExt cx="1248580" cy="8795012"/>
          </a:xfrm>
        </p:grpSpPr>
        <p:sp>
          <p:nvSpPr>
            <p:cNvPr id="15" name="Freeform 15"/>
            <p:cNvSpPr/>
            <p:nvPr/>
          </p:nvSpPr>
          <p:spPr>
            <a:xfrm>
              <a:off x="0" y="0"/>
              <a:ext cx="1248537" cy="8795004"/>
            </a:xfrm>
            <a:custGeom>
              <a:avLst/>
              <a:gdLst/>
              <a:ahLst/>
              <a:cxnLst/>
              <a:rect l="l" t="t" r="r" b="b"/>
              <a:pathLst>
                <a:path w="1248537" h="8795004">
                  <a:moveTo>
                    <a:pt x="985774" y="0"/>
                  </a:moveTo>
                  <a:lnTo>
                    <a:pt x="0" y="8795004"/>
                  </a:lnTo>
                  <a:lnTo>
                    <a:pt x="1248537" y="8795004"/>
                  </a:lnTo>
                  <a:cubicBezTo>
                    <a:pt x="1245870" y="5863336"/>
                    <a:pt x="1243076" y="2931668"/>
                    <a:pt x="1240409" y="0"/>
                  </a:cubicBezTo>
                  <a:lnTo>
                    <a:pt x="985774" y="0"/>
                  </a:lnTo>
                  <a:close/>
                </a:path>
              </a:pathLst>
            </a:custGeom>
            <a:solidFill>
              <a:srgbClr val="8C3839">
                <a:alpha val="69804"/>
              </a:srgbClr>
            </a:solidFill>
          </p:spPr>
        </p:sp>
      </p:grpSp>
      <p:grpSp>
        <p:nvGrpSpPr>
          <p:cNvPr id="16" name="Group 16"/>
          <p:cNvGrpSpPr/>
          <p:nvPr/>
        </p:nvGrpSpPr>
        <p:grpSpPr>
          <a:xfrm>
            <a:off x="8820449" y="-8135"/>
            <a:ext cx="1164928" cy="6596259"/>
            <a:chOff x="0" y="0"/>
            <a:chExt cx="1553237" cy="8795012"/>
          </a:xfrm>
        </p:grpSpPr>
        <p:sp>
          <p:nvSpPr>
            <p:cNvPr id="17" name="Freeform 17"/>
            <p:cNvSpPr/>
            <p:nvPr/>
          </p:nvSpPr>
          <p:spPr>
            <a:xfrm>
              <a:off x="0" y="0"/>
              <a:ext cx="1556385" cy="8795004"/>
            </a:xfrm>
            <a:custGeom>
              <a:avLst/>
              <a:gdLst/>
              <a:ahLst/>
              <a:cxnLst/>
              <a:rect l="l" t="t" r="r" b="b"/>
              <a:pathLst>
                <a:path w="1556385" h="8795004">
                  <a:moveTo>
                    <a:pt x="0" y="0"/>
                  </a:moveTo>
                  <a:lnTo>
                    <a:pt x="1366647" y="8795004"/>
                  </a:lnTo>
                  <a:lnTo>
                    <a:pt x="1552956" y="8795004"/>
                  </a:lnTo>
                  <a:cubicBezTo>
                    <a:pt x="1556385" y="5859780"/>
                    <a:pt x="1528826" y="2935224"/>
                    <a:pt x="1532255" y="0"/>
                  </a:cubicBezTo>
                  <a:lnTo>
                    <a:pt x="0" y="0"/>
                  </a:lnTo>
                  <a:close/>
                </a:path>
              </a:pathLst>
            </a:custGeom>
            <a:solidFill>
              <a:srgbClr val="2B4743">
                <a:alpha val="64706"/>
              </a:srgbClr>
            </a:solidFill>
          </p:spPr>
        </p:sp>
      </p:grpSp>
      <p:grpSp>
        <p:nvGrpSpPr>
          <p:cNvPr id="18" name="Group 18"/>
          <p:cNvGrpSpPr/>
          <p:nvPr/>
        </p:nvGrpSpPr>
        <p:grpSpPr>
          <a:xfrm>
            <a:off x="8801957" y="4701156"/>
            <a:ext cx="1194757" cy="1886970"/>
            <a:chOff x="0" y="0"/>
            <a:chExt cx="1593009" cy="2515959"/>
          </a:xfrm>
        </p:grpSpPr>
        <p:sp>
          <p:nvSpPr>
            <p:cNvPr id="19" name="Freeform 19"/>
            <p:cNvSpPr/>
            <p:nvPr/>
          </p:nvSpPr>
          <p:spPr>
            <a:xfrm>
              <a:off x="0" y="0"/>
              <a:ext cx="1592961" cy="2515997"/>
            </a:xfrm>
            <a:custGeom>
              <a:avLst/>
              <a:gdLst/>
              <a:ahLst/>
              <a:cxnLst/>
              <a:rect l="l" t="t" r="r" b="b"/>
              <a:pathLst>
                <a:path w="1592961" h="2515997">
                  <a:moveTo>
                    <a:pt x="0" y="2515997"/>
                  </a:moveTo>
                  <a:lnTo>
                    <a:pt x="1585595" y="0"/>
                  </a:lnTo>
                  <a:cubicBezTo>
                    <a:pt x="1588008" y="836422"/>
                    <a:pt x="1590548" y="1672971"/>
                    <a:pt x="1592961" y="2509393"/>
                  </a:cubicBezTo>
                  <a:lnTo>
                    <a:pt x="0" y="2515997"/>
                  </a:lnTo>
                  <a:close/>
                </a:path>
              </a:pathLst>
            </a:custGeom>
            <a:solidFill>
              <a:srgbClr val="2B4743">
                <a:alpha val="80000"/>
              </a:srgbClr>
            </a:solidFill>
          </p:spPr>
        </p:sp>
      </p:grpSp>
      <p:sp>
        <p:nvSpPr>
          <p:cNvPr id="20" name="Freeform 20"/>
          <p:cNvSpPr/>
          <p:nvPr/>
        </p:nvSpPr>
        <p:spPr>
          <a:xfrm>
            <a:off x="473981" y="1915279"/>
            <a:ext cx="8585122" cy="3879988"/>
          </a:xfrm>
          <a:custGeom>
            <a:avLst/>
            <a:gdLst/>
            <a:ahLst/>
            <a:cxnLst/>
            <a:rect l="l" t="t" r="r" b="b"/>
            <a:pathLst>
              <a:path w="8585122" h="3879988">
                <a:moveTo>
                  <a:pt x="0" y="0"/>
                </a:moveTo>
                <a:lnTo>
                  <a:pt x="8585122" y="0"/>
                </a:lnTo>
                <a:lnTo>
                  <a:pt x="8585122" y="3879988"/>
                </a:lnTo>
                <a:lnTo>
                  <a:pt x="0" y="3879988"/>
                </a:lnTo>
                <a:lnTo>
                  <a:pt x="0" y="0"/>
                </a:lnTo>
                <a:close/>
              </a:path>
            </a:pathLst>
          </a:custGeom>
          <a:blipFill>
            <a:blip r:embed="rId3"/>
            <a:stretch>
              <a:fillRect l="-351" r="-351"/>
            </a:stretch>
          </a:blipFill>
          <a:ln w="76200" cap="sq">
            <a:solidFill>
              <a:srgbClr val="FFD3DB"/>
            </a:solidFill>
            <a:prstDash val="solid"/>
            <a:miter/>
          </a:ln>
        </p:spPr>
      </p:sp>
      <p:sp>
        <p:nvSpPr>
          <p:cNvPr id="21" name="TextBox 21"/>
          <p:cNvSpPr txBox="1"/>
          <p:nvPr/>
        </p:nvSpPr>
        <p:spPr>
          <a:xfrm>
            <a:off x="240389" y="115252"/>
            <a:ext cx="3414142" cy="542925"/>
          </a:xfrm>
          <a:prstGeom prst="rect">
            <a:avLst/>
          </a:prstGeom>
        </p:spPr>
        <p:txBody>
          <a:bodyPr lIns="0" tIns="0" rIns="0" bIns="0" rtlCol="0" anchor="t">
            <a:spAutoFit/>
          </a:bodyPr>
          <a:lstStyle/>
          <a:p>
            <a:pPr algn="l">
              <a:lnSpc>
                <a:spcPts val="4279"/>
              </a:lnSpc>
            </a:pPr>
            <a:r>
              <a:rPr lang="en-US" sz="3565">
                <a:solidFill>
                  <a:srgbClr val="2B4743"/>
                </a:solidFill>
                <a:latin typeface="IBM Plex Sans Medium"/>
                <a:ea typeface="IBM Plex Sans Medium"/>
                <a:cs typeface="IBM Plex Sans Medium"/>
                <a:sym typeface="IBM Plex Sans Medium"/>
              </a:rPr>
              <a:t>Data Collection</a:t>
            </a:r>
          </a:p>
        </p:txBody>
      </p:sp>
      <p:sp>
        <p:nvSpPr>
          <p:cNvPr id="22" name="TextBox 22"/>
          <p:cNvSpPr txBox="1"/>
          <p:nvPr/>
        </p:nvSpPr>
        <p:spPr>
          <a:xfrm>
            <a:off x="240389" y="667703"/>
            <a:ext cx="8380710" cy="361950"/>
          </a:xfrm>
          <a:prstGeom prst="rect">
            <a:avLst/>
          </a:prstGeom>
        </p:spPr>
        <p:txBody>
          <a:bodyPr lIns="0" tIns="0" rIns="0" bIns="0" rtlCol="0" anchor="t">
            <a:spAutoFit/>
          </a:bodyPr>
          <a:lstStyle/>
          <a:p>
            <a:pPr marL="536098" lvl="1" indent="-268049" algn="l">
              <a:lnSpc>
                <a:spcPts val="2979"/>
              </a:lnSpc>
              <a:buAutoNum type="arabicPeriod"/>
            </a:pPr>
            <a:r>
              <a:rPr lang="en-US" sz="2483">
                <a:solidFill>
                  <a:srgbClr val="2B4743"/>
                </a:solidFill>
                <a:latin typeface="Cardo Bold"/>
                <a:ea typeface="Cardo Bold"/>
                <a:cs typeface="Cardo Bold"/>
                <a:sym typeface="Cardo Bold"/>
              </a:rPr>
              <a:t>Source of Data:-Kaggle</a:t>
            </a:r>
          </a:p>
        </p:txBody>
      </p:sp>
      <p:sp>
        <p:nvSpPr>
          <p:cNvPr id="23" name="TextBox 23"/>
          <p:cNvSpPr txBox="1"/>
          <p:nvPr/>
        </p:nvSpPr>
        <p:spPr>
          <a:xfrm>
            <a:off x="1285770" y="1367633"/>
            <a:ext cx="760214" cy="464820"/>
          </a:xfrm>
          <a:prstGeom prst="rect">
            <a:avLst/>
          </a:prstGeom>
        </p:spPr>
        <p:txBody>
          <a:bodyPr lIns="0" tIns="0" rIns="0" bIns="0" rtlCol="0" anchor="t">
            <a:spAutoFit/>
          </a:bodyPr>
          <a:lstStyle/>
          <a:p>
            <a:pPr algn="ctr">
              <a:lnSpc>
                <a:spcPts val="3779"/>
              </a:lnSpc>
            </a:pPr>
            <a:r>
              <a:rPr lang="en-US" sz="2699">
                <a:solidFill>
                  <a:srgbClr val="2B4743"/>
                </a:solidFill>
                <a:latin typeface="Canva Sans"/>
                <a:ea typeface="Canva Sans"/>
                <a:cs typeface="Canva Sans"/>
                <a:sym typeface="Canva Sans"/>
              </a:rPr>
              <a:t>Link:</a:t>
            </a:r>
          </a:p>
        </p:txBody>
      </p:sp>
      <p:sp>
        <p:nvSpPr>
          <p:cNvPr id="24" name="TextBox 24"/>
          <p:cNvSpPr txBox="1"/>
          <p:nvPr/>
        </p:nvSpPr>
        <p:spPr>
          <a:xfrm>
            <a:off x="2024863" y="1406686"/>
            <a:ext cx="3259336" cy="396240"/>
          </a:xfrm>
          <a:prstGeom prst="rect">
            <a:avLst/>
          </a:prstGeom>
        </p:spPr>
        <p:txBody>
          <a:bodyPr lIns="0" tIns="0" rIns="0" bIns="0" rtlCol="0" anchor="t">
            <a:spAutoFit/>
          </a:bodyPr>
          <a:lstStyle/>
          <a:p>
            <a:pPr algn="ctr">
              <a:lnSpc>
                <a:spcPts val="3359"/>
              </a:lnSpc>
            </a:pPr>
            <a:r>
              <a:rPr lang="en-US" sz="2399" u="sng">
                <a:solidFill>
                  <a:srgbClr val="2B4743"/>
                </a:solidFill>
                <a:latin typeface="Canva Sans"/>
                <a:ea typeface="Canva Sans"/>
                <a:cs typeface="Canva Sans"/>
                <a:sym typeface="Canva Sans"/>
                <a:hlinkClick r:id="rId4" tooltip="https://www.kaggle.com/datasets/johnsmith88/heart-disease-dataset"/>
              </a:rPr>
              <a:t>Heart Disease Dataset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EDEEB"/>
        </a:solidFill>
        <a:effectLst/>
      </p:bgPr>
    </p:bg>
    <p:spTree>
      <p:nvGrpSpPr>
        <p:cNvPr id="1" name=""/>
        <p:cNvGrpSpPr/>
        <p:nvPr/>
      </p:nvGrpSpPr>
      <p:grpSpPr>
        <a:xfrm>
          <a:off x="0" y="0"/>
          <a:ext cx="0" cy="0"/>
          <a:chOff x="0" y="0"/>
          <a:chExt cx="0" cy="0"/>
        </a:xfrm>
      </p:grpSpPr>
      <p:grpSp>
        <p:nvGrpSpPr>
          <p:cNvPr id="2" name="Group 2"/>
          <p:cNvGrpSpPr/>
          <p:nvPr/>
        </p:nvGrpSpPr>
        <p:grpSpPr>
          <a:xfrm>
            <a:off x="-9245" y="3855273"/>
            <a:ext cx="499269" cy="2740986"/>
            <a:chOff x="0" y="0"/>
            <a:chExt cx="665692" cy="3654648"/>
          </a:xfrm>
        </p:grpSpPr>
        <p:sp>
          <p:nvSpPr>
            <p:cNvPr id="3" name="Freeform 3"/>
            <p:cNvSpPr/>
            <p:nvPr/>
          </p:nvSpPr>
          <p:spPr>
            <a:xfrm>
              <a:off x="0" y="0"/>
              <a:ext cx="665734" cy="3654679"/>
            </a:xfrm>
            <a:custGeom>
              <a:avLst/>
              <a:gdLst/>
              <a:ahLst/>
              <a:cxnLst/>
              <a:rect l="l" t="t" r="r" b="b"/>
              <a:pathLst>
                <a:path w="665734" h="3654679">
                  <a:moveTo>
                    <a:pt x="0" y="0"/>
                  </a:moveTo>
                  <a:lnTo>
                    <a:pt x="665734" y="3654679"/>
                  </a:lnTo>
                  <a:lnTo>
                    <a:pt x="0" y="3643757"/>
                  </a:lnTo>
                  <a:cubicBezTo>
                    <a:pt x="4064" y="2440051"/>
                    <a:pt x="8255" y="1236345"/>
                    <a:pt x="0" y="0"/>
                  </a:cubicBezTo>
                  <a:close/>
                </a:path>
              </a:pathLst>
            </a:custGeom>
            <a:solidFill>
              <a:srgbClr val="DDA83F">
                <a:alpha val="84706"/>
              </a:srgbClr>
            </a:solidFill>
          </p:spPr>
        </p:sp>
      </p:grpSp>
      <p:sp>
        <p:nvSpPr>
          <p:cNvPr id="4" name="AutoShape 4"/>
          <p:cNvSpPr/>
          <p:nvPr/>
        </p:nvSpPr>
        <p:spPr>
          <a:xfrm rot="-1825605">
            <a:off x="5246115" y="5299707"/>
            <a:ext cx="5106246" cy="0"/>
          </a:xfrm>
          <a:prstGeom prst="line">
            <a:avLst/>
          </a:prstGeom>
          <a:ln w="9525" cap="rnd">
            <a:solidFill>
              <a:srgbClr val="CEDEEB"/>
            </a:solidFill>
            <a:prstDash val="solid"/>
            <a:headEnd type="none" w="sm" len="sm"/>
            <a:tailEnd type="none" w="sm" len="sm"/>
          </a:ln>
        </p:spPr>
      </p:sp>
      <p:sp>
        <p:nvSpPr>
          <p:cNvPr id="5" name="AutoShape 5"/>
          <p:cNvSpPr/>
          <p:nvPr/>
        </p:nvSpPr>
        <p:spPr>
          <a:xfrm rot="4710223">
            <a:off x="4990255" y="3294062"/>
            <a:ext cx="6732342" cy="0"/>
          </a:xfrm>
          <a:prstGeom prst="line">
            <a:avLst/>
          </a:prstGeom>
          <a:ln w="9525" cap="rnd">
            <a:solidFill>
              <a:srgbClr val="CEDEEB"/>
            </a:solidFill>
            <a:prstDash val="solid"/>
            <a:headEnd type="none" w="sm" len="sm"/>
            <a:tailEnd type="none" w="sm" len="sm"/>
          </a:ln>
        </p:spPr>
      </p:sp>
      <p:grpSp>
        <p:nvGrpSpPr>
          <p:cNvPr id="6" name="Group 6"/>
          <p:cNvGrpSpPr/>
          <p:nvPr/>
        </p:nvGrpSpPr>
        <p:grpSpPr>
          <a:xfrm>
            <a:off x="7526047" y="1"/>
            <a:ext cx="2478262" cy="6596258"/>
            <a:chOff x="0" y="0"/>
            <a:chExt cx="3304349" cy="8795011"/>
          </a:xfrm>
        </p:grpSpPr>
        <p:sp>
          <p:nvSpPr>
            <p:cNvPr id="7" name="Freeform 7"/>
            <p:cNvSpPr/>
            <p:nvPr/>
          </p:nvSpPr>
          <p:spPr>
            <a:xfrm>
              <a:off x="0" y="0"/>
              <a:ext cx="3307842" cy="8795003"/>
            </a:xfrm>
            <a:custGeom>
              <a:avLst/>
              <a:gdLst/>
              <a:ahLst/>
              <a:cxnLst/>
              <a:rect l="l" t="t" r="r" b="b"/>
              <a:pathLst>
                <a:path w="3307842" h="8795003">
                  <a:moveTo>
                    <a:pt x="2946273" y="0"/>
                  </a:moveTo>
                  <a:lnTo>
                    <a:pt x="0" y="8784209"/>
                  </a:lnTo>
                  <a:lnTo>
                    <a:pt x="3303778" y="8795003"/>
                  </a:lnTo>
                  <a:cubicBezTo>
                    <a:pt x="3307842" y="5866892"/>
                    <a:pt x="3287395" y="2938907"/>
                    <a:pt x="3291459" y="10795"/>
                  </a:cubicBezTo>
                  <a:lnTo>
                    <a:pt x="2946273" y="0"/>
                  </a:lnTo>
                  <a:close/>
                </a:path>
              </a:pathLst>
            </a:custGeom>
            <a:solidFill>
              <a:srgbClr val="DDA83F">
                <a:alpha val="29804"/>
              </a:srgbClr>
            </a:solidFill>
          </p:spPr>
        </p:sp>
      </p:grpSp>
      <p:grpSp>
        <p:nvGrpSpPr>
          <p:cNvPr id="8" name="Group 8"/>
          <p:cNvGrpSpPr/>
          <p:nvPr/>
        </p:nvGrpSpPr>
        <p:grpSpPr>
          <a:xfrm>
            <a:off x="7868133" y="-8134"/>
            <a:ext cx="2127403" cy="6596259"/>
            <a:chOff x="0" y="0"/>
            <a:chExt cx="2836538" cy="8795012"/>
          </a:xfrm>
        </p:grpSpPr>
        <p:sp>
          <p:nvSpPr>
            <p:cNvPr id="9" name="Freeform 9"/>
            <p:cNvSpPr/>
            <p:nvPr/>
          </p:nvSpPr>
          <p:spPr>
            <a:xfrm>
              <a:off x="0" y="0"/>
              <a:ext cx="2839466" cy="8795004"/>
            </a:xfrm>
            <a:custGeom>
              <a:avLst/>
              <a:gdLst/>
              <a:ahLst/>
              <a:cxnLst/>
              <a:rect l="l" t="t" r="r" b="b"/>
              <a:pathLst>
                <a:path w="2839466" h="8795004">
                  <a:moveTo>
                    <a:pt x="0" y="0"/>
                  </a:moveTo>
                  <a:lnTo>
                    <a:pt x="1750568" y="8795004"/>
                  </a:lnTo>
                  <a:lnTo>
                    <a:pt x="2835402" y="8795004"/>
                  </a:lnTo>
                  <a:cubicBezTo>
                    <a:pt x="2831338" y="5863336"/>
                    <a:pt x="2839466" y="2931668"/>
                    <a:pt x="2835402" y="0"/>
                  </a:cubicBezTo>
                  <a:lnTo>
                    <a:pt x="0" y="0"/>
                  </a:lnTo>
                  <a:close/>
                </a:path>
              </a:pathLst>
            </a:custGeom>
            <a:solidFill>
              <a:srgbClr val="DDA83F">
                <a:alpha val="19608"/>
              </a:srgbClr>
            </a:solidFill>
          </p:spPr>
        </p:sp>
      </p:grpSp>
      <p:grpSp>
        <p:nvGrpSpPr>
          <p:cNvPr id="10" name="Group 10"/>
          <p:cNvGrpSpPr/>
          <p:nvPr/>
        </p:nvGrpSpPr>
        <p:grpSpPr>
          <a:xfrm>
            <a:off x="9059103" y="-8134"/>
            <a:ext cx="936435" cy="6596259"/>
            <a:chOff x="0" y="0"/>
            <a:chExt cx="1248580" cy="8795012"/>
          </a:xfrm>
        </p:grpSpPr>
        <p:sp>
          <p:nvSpPr>
            <p:cNvPr id="11" name="Freeform 11"/>
            <p:cNvSpPr/>
            <p:nvPr/>
          </p:nvSpPr>
          <p:spPr>
            <a:xfrm>
              <a:off x="0" y="0"/>
              <a:ext cx="1248537" cy="8795004"/>
            </a:xfrm>
            <a:custGeom>
              <a:avLst/>
              <a:gdLst/>
              <a:ahLst/>
              <a:cxnLst/>
              <a:rect l="l" t="t" r="r" b="b"/>
              <a:pathLst>
                <a:path w="1248537" h="8795004">
                  <a:moveTo>
                    <a:pt x="985774" y="0"/>
                  </a:moveTo>
                  <a:lnTo>
                    <a:pt x="0" y="8795004"/>
                  </a:lnTo>
                  <a:lnTo>
                    <a:pt x="1248537" y="8795004"/>
                  </a:lnTo>
                  <a:cubicBezTo>
                    <a:pt x="1245870" y="5863336"/>
                    <a:pt x="1243076" y="2931668"/>
                    <a:pt x="1240409" y="0"/>
                  </a:cubicBezTo>
                  <a:lnTo>
                    <a:pt x="985774" y="0"/>
                  </a:lnTo>
                  <a:close/>
                </a:path>
              </a:pathLst>
            </a:custGeom>
            <a:solidFill>
              <a:srgbClr val="2B4743">
                <a:alpha val="69804"/>
              </a:srgbClr>
            </a:solidFill>
          </p:spPr>
        </p:sp>
      </p:grpSp>
      <p:grpSp>
        <p:nvGrpSpPr>
          <p:cNvPr id="12" name="Group 12"/>
          <p:cNvGrpSpPr/>
          <p:nvPr/>
        </p:nvGrpSpPr>
        <p:grpSpPr>
          <a:xfrm>
            <a:off x="8820449" y="-8135"/>
            <a:ext cx="1164928" cy="6596259"/>
            <a:chOff x="0" y="0"/>
            <a:chExt cx="1553237" cy="8795012"/>
          </a:xfrm>
        </p:grpSpPr>
        <p:sp>
          <p:nvSpPr>
            <p:cNvPr id="13" name="Freeform 13"/>
            <p:cNvSpPr/>
            <p:nvPr/>
          </p:nvSpPr>
          <p:spPr>
            <a:xfrm>
              <a:off x="0" y="0"/>
              <a:ext cx="1556385" cy="8795004"/>
            </a:xfrm>
            <a:custGeom>
              <a:avLst/>
              <a:gdLst/>
              <a:ahLst/>
              <a:cxnLst/>
              <a:rect l="l" t="t" r="r" b="b"/>
              <a:pathLst>
                <a:path w="1556385" h="8795004">
                  <a:moveTo>
                    <a:pt x="0" y="0"/>
                  </a:moveTo>
                  <a:lnTo>
                    <a:pt x="1366647" y="8795004"/>
                  </a:lnTo>
                  <a:lnTo>
                    <a:pt x="1552956" y="8795004"/>
                  </a:lnTo>
                  <a:cubicBezTo>
                    <a:pt x="1556385" y="5859780"/>
                    <a:pt x="1528826" y="2935224"/>
                    <a:pt x="1532255" y="0"/>
                  </a:cubicBezTo>
                  <a:lnTo>
                    <a:pt x="0" y="0"/>
                  </a:lnTo>
                  <a:close/>
                </a:path>
              </a:pathLst>
            </a:custGeom>
            <a:solidFill>
              <a:srgbClr val="DDA83F">
                <a:alpha val="64706"/>
              </a:srgbClr>
            </a:solidFill>
          </p:spPr>
        </p:sp>
      </p:grpSp>
      <p:grpSp>
        <p:nvGrpSpPr>
          <p:cNvPr id="14" name="Group 14"/>
          <p:cNvGrpSpPr/>
          <p:nvPr/>
        </p:nvGrpSpPr>
        <p:grpSpPr>
          <a:xfrm>
            <a:off x="8801957" y="4701156"/>
            <a:ext cx="1194757" cy="1886970"/>
            <a:chOff x="0" y="0"/>
            <a:chExt cx="1593009" cy="2515959"/>
          </a:xfrm>
        </p:grpSpPr>
        <p:sp>
          <p:nvSpPr>
            <p:cNvPr id="15" name="Freeform 15"/>
            <p:cNvSpPr/>
            <p:nvPr/>
          </p:nvSpPr>
          <p:spPr>
            <a:xfrm>
              <a:off x="0" y="0"/>
              <a:ext cx="1592961" cy="2515997"/>
            </a:xfrm>
            <a:custGeom>
              <a:avLst/>
              <a:gdLst/>
              <a:ahLst/>
              <a:cxnLst/>
              <a:rect l="l" t="t" r="r" b="b"/>
              <a:pathLst>
                <a:path w="1592961" h="2515997">
                  <a:moveTo>
                    <a:pt x="0" y="2515997"/>
                  </a:moveTo>
                  <a:lnTo>
                    <a:pt x="1585595" y="0"/>
                  </a:lnTo>
                  <a:cubicBezTo>
                    <a:pt x="1588008" y="836422"/>
                    <a:pt x="1590548" y="1672971"/>
                    <a:pt x="1592961" y="2509393"/>
                  </a:cubicBezTo>
                  <a:lnTo>
                    <a:pt x="0" y="2515997"/>
                  </a:lnTo>
                  <a:close/>
                </a:path>
              </a:pathLst>
            </a:custGeom>
            <a:solidFill>
              <a:srgbClr val="DDA83F">
                <a:alpha val="80000"/>
              </a:srgbClr>
            </a:solidFill>
          </p:spPr>
        </p:sp>
      </p:grpSp>
      <p:sp>
        <p:nvSpPr>
          <p:cNvPr id="16" name="TextBox 16"/>
          <p:cNvSpPr txBox="1"/>
          <p:nvPr/>
        </p:nvSpPr>
        <p:spPr>
          <a:xfrm>
            <a:off x="240389" y="115252"/>
            <a:ext cx="3648595" cy="419100"/>
          </a:xfrm>
          <a:prstGeom prst="rect">
            <a:avLst/>
          </a:prstGeom>
        </p:spPr>
        <p:txBody>
          <a:bodyPr lIns="0" tIns="0" rIns="0" bIns="0" rtlCol="0" anchor="t">
            <a:spAutoFit/>
          </a:bodyPr>
          <a:lstStyle/>
          <a:p>
            <a:pPr algn="l">
              <a:lnSpc>
                <a:spcPts val="3319"/>
              </a:lnSpc>
            </a:pPr>
            <a:r>
              <a:rPr lang="en-US" sz="2765" spc="-69">
                <a:solidFill>
                  <a:srgbClr val="2B4743"/>
                </a:solidFill>
                <a:latin typeface="Cardo Bold"/>
                <a:ea typeface="Cardo Bold"/>
                <a:cs typeface="Cardo Bold"/>
                <a:sym typeface="Cardo Bold"/>
              </a:rPr>
              <a:t> 2. Data Description </a:t>
            </a:r>
          </a:p>
        </p:txBody>
      </p:sp>
      <p:sp>
        <p:nvSpPr>
          <p:cNvPr id="17" name="TextBox 17"/>
          <p:cNvSpPr txBox="1"/>
          <p:nvPr/>
        </p:nvSpPr>
        <p:spPr>
          <a:xfrm>
            <a:off x="240389" y="826899"/>
            <a:ext cx="7864456" cy="1333500"/>
          </a:xfrm>
          <a:prstGeom prst="rect">
            <a:avLst/>
          </a:prstGeom>
        </p:spPr>
        <p:txBody>
          <a:bodyPr lIns="0" tIns="0" rIns="0" bIns="0" rtlCol="0" anchor="t">
            <a:spAutoFit/>
          </a:bodyPr>
          <a:lstStyle/>
          <a:p>
            <a:pPr algn="l">
              <a:lnSpc>
                <a:spcPts val="2119"/>
              </a:lnSpc>
            </a:pPr>
            <a:r>
              <a:rPr lang="en-US" sz="1766" spc="70">
                <a:solidFill>
                  <a:srgbClr val="2B4743"/>
                </a:solidFill>
                <a:latin typeface="Didact Gothic"/>
                <a:ea typeface="Didact Gothic"/>
                <a:cs typeface="Didact Gothic"/>
                <a:sym typeface="Didact Gothic"/>
              </a:rPr>
              <a:t>This data set dates from 1988 and consists of four databases: Cleveland, Hungary, Switzerland, and Long Beach V. It contains 76 attributes, including the predicted attribute, but all published experiments refer to using a subset of 14 of them. The "target" field refers to the presence of heart disease in the patient. It is integer valued 0 = no disease and 1 = disease.</a:t>
            </a:r>
          </a:p>
        </p:txBody>
      </p:sp>
      <p:sp>
        <p:nvSpPr>
          <p:cNvPr id="18" name="TextBox 18"/>
          <p:cNvSpPr txBox="1"/>
          <p:nvPr/>
        </p:nvSpPr>
        <p:spPr>
          <a:xfrm>
            <a:off x="240389" y="2331849"/>
            <a:ext cx="7864456" cy="4267200"/>
          </a:xfrm>
          <a:prstGeom prst="rect">
            <a:avLst/>
          </a:prstGeom>
        </p:spPr>
        <p:txBody>
          <a:bodyPr lIns="0" tIns="0" rIns="0" bIns="0" rtlCol="0" anchor="t">
            <a:spAutoFit/>
          </a:bodyPr>
          <a:lstStyle/>
          <a:p>
            <a:pPr marL="385245" lvl="1" indent="-192623" algn="l">
              <a:lnSpc>
                <a:spcPts val="2141"/>
              </a:lnSpc>
              <a:buAutoNum type="arabicPeriod"/>
            </a:pPr>
            <a:r>
              <a:rPr lang="en-US" sz="1784" spc="142">
                <a:solidFill>
                  <a:srgbClr val="2B4743"/>
                </a:solidFill>
                <a:latin typeface="Didact Gothic"/>
                <a:ea typeface="Didact Gothic"/>
                <a:cs typeface="Didact Gothic"/>
                <a:sym typeface="Didact Gothic"/>
              </a:rPr>
              <a:t>age</a:t>
            </a:r>
          </a:p>
          <a:p>
            <a:pPr marL="385245" lvl="1" indent="-192623" algn="l">
              <a:lnSpc>
                <a:spcPts val="2141"/>
              </a:lnSpc>
              <a:buAutoNum type="arabicPeriod"/>
            </a:pPr>
            <a:r>
              <a:rPr lang="en-US" sz="1784" spc="142">
                <a:solidFill>
                  <a:srgbClr val="2B4743"/>
                </a:solidFill>
                <a:latin typeface="Didact Gothic"/>
                <a:ea typeface="Didact Gothic"/>
                <a:cs typeface="Didact Gothic"/>
                <a:sym typeface="Didact Gothic"/>
              </a:rPr>
              <a:t>sex</a:t>
            </a:r>
          </a:p>
          <a:p>
            <a:pPr marL="385245" lvl="1" indent="-192623" algn="l">
              <a:lnSpc>
                <a:spcPts val="2141"/>
              </a:lnSpc>
              <a:buAutoNum type="arabicPeriod"/>
            </a:pPr>
            <a:r>
              <a:rPr lang="en-US" sz="1784" spc="142">
                <a:solidFill>
                  <a:srgbClr val="2B4743"/>
                </a:solidFill>
                <a:latin typeface="Didact Gothic"/>
                <a:ea typeface="Didact Gothic"/>
                <a:cs typeface="Didact Gothic"/>
                <a:sym typeface="Didact Gothic"/>
              </a:rPr>
              <a:t>chest pain type (4 values)</a:t>
            </a:r>
          </a:p>
          <a:p>
            <a:pPr marL="385245" lvl="1" indent="-192623" algn="l">
              <a:lnSpc>
                <a:spcPts val="2141"/>
              </a:lnSpc>
              <a:buAutoNum type="arabicPeriod"/>
            </a:pPr>
            <a:r>
              <a:rPr lang="en-US" sz="1784" spc="142">
                <a:solidFill>
                  <a:srgbClr val="2B4743"/>
                </a:solidFill>
                <a:latin typeface="Didact Gothic"/>
                <a:ea typeface="Didact Gothic"/>
                <a:cs typeface="Didact Gothic"/>
                <a:sym typeface="Didact Gothic"/>
              </a:rPr>
              <a:t>resting blood pressure</a:t>
            </a:r>
          </a:p>
          <a:p>
            <a:pPr marL="385245" lvl="1" indent="-192623" algn="l">
              <a:lnSpc>
                <a:spcPts val="2141"/>
              </a:lnSpc>
              <a:buAutoNum type="arabicPeriod"/>
            </a:pPr>
            <a:r>
              <a:rPr lang="en-US" sz="1784" spc="142">
                <a:solidFill>
                  <a:srgbClr val="2B4743"/>
                </a:solidFill>
                <a:latin typeface="Didact Gothic"/>
                <a:ea typeface="Didact Gothic"/>
                <a:cs typeface="Didact Gothic"/>
                <a:sym typeface="Didact Gothic"/>
              </a:rPr>
              <a:t>serum cholestoral in mg/dl</a:t>
            </a:r>
          </a:p>
          <a:p>
            <a:pPr marL="385245" lvl="1" indent="-192623" algn="l">
              <a:lnSpc>
                <a:spcPts val="2141"/>
              </a:lnSpc>
              <a:buAutoNum type="arabicPeriod"/>
            </a:pPr>
            <a:r>
              <a:rPr lang="en-US" sz="1784" spc="142">
                <a:solidFill>
                  <a:srgbClr val="2B4743"/>
                </a:solidFill>
                <a:latin typeface="Didact Gothic"/>
                <a:ea typeface="Didact Gothic"/>
                <a:cs typeface="Didact Gothic"/>
                <a:sym typeface="Didact Gothic"/>
              </a:rPr>
              <a:t>fasting blood sugar &gt; 120 mg/dl</a:t>
            </a:r>
          </a:p>
          <a:p>
            <a:pPr marL="385245" lvl="1" indent="-192623" algn="l">
              <a:lnSpc>
                <a:spcPts val="2141"/>
              </a:lnSpc>
              <a:buAutoNum type="arabicPeriod"/>
            </a:pPr>
            <a:r>
              <a:rPr lang="en-US" sz="1784" spc="142">
                <a:solidFill>
                  <a:srgbClr val="2B4743"/>
                </a:solidFill>
                <a:latin typeface="Didact Gothic"/>
                <a:ea typeface="Didact Gothic"/>
                <a:cs typeface="Didact Gothic"/>
                <a:sym typeface="Didact Gothic"/>
              </a:rPr>
              <a:t>resting electrocardiographic results (values 0,1,2)</a:t>
            </a:r>
          </a:p>
          <a:p>
            <a:pPr marL="385245" lvl="1" indent="-192623" algn="l">
              <a:lnSpc>
                <a:spcPts val="2141"/>
              </a:lnSpc>
              <a:buAutoNum type="arabicPeriod"/>
            </a:pPr>
            <a:r>
              <a:rPr lang="en-US" sz="1784" spc="142">
                <a:solidFill>
                  <a:srgbClr val="2B4743"/>
                </a:solidFill>
                <a:latin typeface="Didact Gothic"/>
                <a:ea typeface="Didact Gothic"/>
                <a:cs typeface="Didact Gothic"/>
                <a:sym typeface="Didact Gothic"/>
              </a:rPr>
              <a:t>maximum heart rate achieved</a:t>
            </a:r>
          </a:p>
          <a:p>
            <a:pPr marL="385245" lvl="1" indent="-192623" algn="l">
              <a:lnSpc>
                <a:spcPts val="2141"/>
              </a:lnSpc>
              <a:buAutoNum type="arabicPeriod"/>
            </a:pPr>
            <a:r>
              <a:rPr lang="en-US" sz="1784" spc="142">
                <a:solidFill>
                  <a:srgbClr val="2B4743"/>
                </a:solidFill>
                <a:latin typeface="Didact Gothic"/>
                <a:ea typeface="Didact Gothic"/>
                <a:cs typeface="Didact Gothic"/>
                <a:sym typeface="Didact Gothic"/>
              </a:rPr>
              <a:t>exercise induced angina</a:t>
            </a:r>
          </a:p>
          <a:p>
            <a:pPr marL="385245" lvl="1" indent="-192623" algn="l">
              <a:lnSpc>
                <a:spcPts val="2141"/>
              </a:lnSpc>
              <a:buAutoNum type="arabicPeriod"/>
            </a:pPr>
            <a:r>
              <a:rPr lang="en-US" sz="1784" spc="142">
                <a:solidFill>
                  <a:srgbClr val="2B4743"/>
                </a:solidFill>
                <a:latin typeface="Didact Gothic"/>
                <a:ea typeface="Didact Gothic"/>
                <a:cs typeface="Didact Gothic"/>
                <a:sym typeface="Didact Gothic"/>
              </a:rPr>
              <a:t>oldpeak = ST depression induced by exercise relative to rest</a:t>
            </a:r>
          </a:p>
          <a:p>
            <a:pPr marL="385245" lvl="1" indent="-192623" algn="l">
              <a:lnSpc>
                <a:spcPts val="2141"/>
              </a:lnSpc>
              <a:buAutoNum type="arabicPeriod"/>
            </a:pPr>
            <a:r>
              <a:rPr lang="en-US" sz="1784" spc="142">
                <a:solidFill>
                  <a:srgbClr val="2B4743"/>
                </a:solidFill>
                <a:latin typeface="Didact Gothic"/>
                <a:ea typeface="Didact Gothic"/>
                <a:cs typeface="Didact Gothic"/>
                <a:sym typeface="Didact Gothic"/>
              </a:rPr>
              <a:t>the slope of the peak exercise ST segment</a:t>
            </a:r>
          </a:p>
          <a:p>
            <a:pPr marL="385245" lvl="1" indent="-192623" algn="l">
              <a:lnSpc>
                <a:spcPts val="2141"/>
              </a:lnSpc>
              <a:buAutoNum type="arabicPeriod"/>
            </a:pPr>
            <a:r>
              <a:rPr lang="en-US" sz="1784" spc="142">
                <a:solidFill>
                  <a:srgbClr val="2B4743"/>
                </a:solidFill>
                <a:latin typeface="Didact Gothic"/>
                <a:ea typeface="Didact Gothic"/>
                <a:cs typeface="Didact Gothic"/>
                <a:sym typeface="Didact Gothic"/>
              </a:rPr>
              <a:t>number of major vessels (0-3) colored by flourosopy</a:t>
            </a:r>
          </a:p>
          <a:p>
            <a:pPr marL="385245" lvl="1" indent="-192623" algn="l">
              <a:lnSpc>
                <a:spcPts val="2141"/>
              </a:lnSpc>
              <a:buAutoNum type="arabicPeriod"/>
            </a:pPr>
            <a:r>
              <a:rPr lang="en-US" sz="1784" spc="142">
                <a:solidFill>
                  <a:srgbClr val="2B4743"/>
                </a:solidFill>
                <a:latin typeface="Didact Gothic"/>
                <a:ea typeface="Didact Gothic"/>
                <a:cs typeface="Didact Gothic"/>
                <a:sym typeface="Didact Gothic"/>
              </a:rPr>
              <a:t>thal: 0 = normal; 1 = fixed defect; 2 = reversable defect</a:t>
            </a:r>
          </a:p>
          <a:p>
            <a:pPr marL="385245" lvl="1" indent="-192623" algn="l">
              <a:lnSpc>
                <a:spcPts val="2141"/>
              </a:lnSpc>
              <a:buAutoNum type="arabicPeriod"/>
            </a:pPr>
            <a:r>
              <a:rPr lang="en-US" sz="1784" spc="142">
                <a:solidFill>
                  <a:srgbClr val="2B4743"/>
                </a:solidFill>
                <a:latin typeface="Didact Gothic"/>
                <a:ea typeface="Didact Gothic"/>
                <a:cs typeface="Didact Gothic"/>
                <a:sym typeface="Didact Gothic"/>
              </a:rPr>
              <a:t>The names and social security numbers of the patients were recently removed from the database, replaced with dummy values.</a:t>
            </a:r>
          </a:p>
          <a:p>
            <a:pPr algn="l">
              <a:lnSpc>
                <a:spcPts val="2141"/>
              </a:lnSpc>
            </a:pPr>
            <a:endParaRPr lang="en-US" sz="1784" spc="142">
              <a:solidFill>
                <a:srgbClr val="2B4743"/>
              </a:solidFill>
              <a:latin typeface="Didact Gothic"/>
              <a:ea typeface="Didact Gothic"/>
              <a:cs typeface="Didact Gothic"/>
              <a:sym typeface="Didact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EDEEB"/>
        </a:solidFill>
        <a:effectLst/>
      </p:bgPr>
    </p:bg>
    <p:spTree>
      <p:nvGrpSpPr>
        <p:cNvPr id="1" name=""/>
        <p:cNvGrpSpPr/>
        <p:nvPr/>
      </p:nvGrpSpPr>
      <p:grpSpPr>
        <a:xfrm>
          <a:off x="0" y="0"/>
          <a:ext cx="0" cy="0"/>
          <a:chOff x="0" y="0"/>
          <a:chExt cx="0" cy="0"/>
        </a:xfrm>
      </p:grpSpPr>
      <p:grpSp>
        <p:nvGrpSpPr>
          <p:cNvPr id="2" name="Group 2"/>
          <p:cNvGrpSpPr/>
          <p:nvPr/>
        </p:nvGrpSpPr>
        <p:grpSpPr>
          <a:xfrm>
            <a:off x="-9245" y="3855273"/>
            <a:ext cx="499269" cy="2740986"/>
            <a:chOff x="0" y="0"/>
            <a:chExt cx="665692" cy="3654648"/>
          </a:xfrm>
        </p:grpSpPr>
        <p:sp>
          <p:nvSpPr>
            <p:cNvPr id="3" name="Freeform 3"/>
            <p:cNvSpPr/>
            <p:nvPr/>
          </p:nvSpPr>
          <p:spPr>
            <a:xfrm>
              <a:off x="0" y="0"/>
              <a:ext cx="665734" cy="3654679"/>
            </a:xfrm>
            <a:custGeom>
              <a:avLst/>
              <a:gdLst/>
              <a:ahLst/>
              <a:cxnLst/>
              <a:rect l="l" t="t" r="r" b="b"/>
              <a:pathLst>
                <a:path w="665734" h="3654679">
                  <a:moveTo>
                    <a:pt x="0" y="0"/>
                  </a:moveTo>
                  <a:lnTo>
                    <a:pt x="665734" y="3654679"/>
                  </a:lnTo>
                  <a:lnTo>
                    <a:pt x="0" y="3643757"/>
                  </a:lnTo>
                  <a:cubicBezTo>
                    <a:pt x="4064" y="2440051"/>
                    <a:pt x="8255" y="1236345"/>
                    <a:pt x="0" y="0"/>
                  </a:cubicBezTo>
                  <a:close/>
                </a:path>
              </a:pathLst>
            </a:custGeom>
            <a:solidFill>
              <a:srgbClr val="DDA83F">
                <a:alpha val="84706"/>
              </a:srgbClr>
            </a:solidFill>
          </p:spPr>
        </p:sp>
      </p:grpSp>
      <p:sp>
        <p:nvSpPr>
          <p:cNvPr id="4" name="AutoShape 4"/>
          <p:cNvSpPr/>
          <p:nvPr/>
        </p:nvSpPr>
        <p:spPr>
          <a:xfrm rot="-1825605">
            <a:off x="5246115" y="5299707"/>
            <a:ext cx="5106246" cy="0"/>
          </a:xfrm>
          <a:prstGeom prst="line">
            <a:avLst/>
          </a:prstGeom>
          <a:ln w="9525" cap="rnd">
            <a:solidFill>
              <a:srgbClr val="CEDEEB"/>
            </a:solidFill>
            <a:prstDash val="solid"/>
            <a:headEnd type="none" w="sm" len="sm"/>
            <a:tailEnd type="none" w="sm" len="sm"/>
          </a:ln>
        </p:spPr>
      </p:sp>
      <p:sp>
        <p:nvSpPr>
          <p:cNvPr id="5" name="AutoShape 5"/>
          <p:cNvSpPr/>
          <p:nvPr/>
        </p:nvSpPr>
        <p:spPr>
          <a:xfrm rot="4710223">
            <a:off x="4990255" y="3294062"/>
            <a:ext cx="6732342" cy="0"/>
          </a:xfrm>
          <a:prstGeom prst="line">
            <a:avLst/>
          </a:prstGeom>
          <a:ln w="9525" cap="rnd">
            <a:solidFill>
              <a:srgbClr val="CEDEEB"/>
            </a:solidFill>
            <a:prstDash val="solid"/>
            <a:headEnd type="none" w="sm" len="sm"/>
            <a:tailEnd type="none" w="sm" len="sm"/>
          </a:ln>
        </p:spPr>
      </p:sp>
      <p:grpSp>
        <p:nvGrpSpPr>
          <p:cNvPr id="6" name="Group 6"/>
          <p:cNvGrpSpPr/>
          <p:nvPr/>
        </p:nvGrpSpPr>
        <p:grpSpPr>
          <a:xfrm>
            <a:off x="7526047" y="1"/>
            <a:ext cx="2478262" cy="6596258"/>
            <a:chOff x="0" y="0"/>
            <a:chExt cx="3304349" cy="8795011"/>
          </a:xfrm>
        </p:grpSpPr>
        <p:sp>
          <p:nvSpPr>
            <p:cNvPr id="7" name="Freeform 7"/>
            <p:cNvSpPr/>
            <p:nvPr/>
          </p:nvSpPr>
          <p:spPr>
            <a:xfrm>
              <a:off x="0" y="0"/>
              <a:ext cx="3307842" cy="8795003"/>
            </a:xfrm>
            <a:custGeom>
              <a:avLst/>
              <a:gdLst/>
              <a:ahLst/>
              <a:cxnLst/>
              <a:rect l="l" t="t" r="r" b="b"/>
              <a:pathLst>
                <a:path w="3307842" h="8795003">
                  <a:moveTo>
                    <a:pt x="2946273" y="0"/>
                  </a:moveTo>
                  <a:lnTo>
                    <a:pt x="0" y="8784209"/>
                  </a:lnTo>
                  <a:lnTo>
                    <a:pt x="3303778" y="8795003"/>
                  </a:lnTo>
                  <a:cubicBezTo>
                    <a:pt x="3307842" y="5866892"/>
                    <a:pt x="3287395" y="2938907"/>
                    <a:pt x="3291459" y="10795"/>
                  </a:cubicBezTo>
                  <a:lnTo>
                    <a:pt x="2946273" y="0"/>
                  </a:lnTo>
                  <a:close/>
                </a:path>
              </a:pathLst>
            </a:custGeom>
            <a:solidFill>
              <a:srgbClr val="DDA83F">
                <a:alpha val="29804"/>
              </a:srgbClr>
            </a:solidFill>
          </p:spPr>
        </p:sp>
      </p:grpSp>
      <p:grpSp>
        <p:nvGrpSpPr>
          <p:cNvPr id="8" name="Group 8"/>
          <p:cNvGrpSpPr/>
          <p:nvPr/>
        </p:nvGrpSpPr>
        <p:grpSpPr>
          <a:xfrm>
            <a:off x="7868133" y="-8134"/>
            <a:ext cx="2127403" cy="6596259"/>
            <a:chOff x="0" y="0"/>
            <a:chExt cx="2836538" cy="8795012"/>
          </a:xfrm>
        </p:grpSpPr>
        <p:sp>
          <p:nvSpPr>
            <p:cNvPr id="9" name="Freeform 9"/>
            <p:cNvSpPr/>
            <p:nvPr/>
          </p:nvSpPr>
          <p:spPr>
            <a:xfrm>
              <a:off x="0" y="0"/>
              <a:ext cx="2839466" cy="8795004"/>
            </a:xfrm>
            <a:custGeom>
              <a:avLst/>
              <a:gdLst/>
              <a:ahLst/>
              <a:cxnLst/>
              <a:rect l="l" t="t" r="r" b="b"/>
              <a:pathLst>
                <a:path w="2839466" h="8795004">
                  <a:moveTo>
                    <a:pt x="0" y="0"/>
                  </a:moveTo>
                  <a:lnTo>
                    <a:pt x="1750568" y="8795004"/>
                  </a:lnTo>
                  <a:lnTo>
                    <a:pt x="2835402" y="8795004"/>
                  </a:lnTo>
                  <a:cubicBezTo>
                    <a:pt x="2831338" y="5863336"/>
                    <a:pt x="2839466" y="2931668"/>
                    <a:pt x="2835402" y="0"/>
                  </a:cubicBezTo>
                  <a:lnTo>
                    <a:pt x="0" y="0"/>
                  </a:lnTo>
                  <a:close/>
                </a:path>
              </a:pathLst>
            </a:custGeom>
            <a:solidFill>
              <a:srgbClr val="DDA83F">
                <a:alpha val="19608"/>
              </a:srgbClr>
            </a:solidFill>
          </p:spPr>
        </p:sp>
      </p:grpSp>
      <p:grpSp>
        <p:nvGrpSpPr>
          <p:cNvPr id="10" name="Group 10"/>
          <p:cNvGrpSpPr/>
          <p:nvPr/>
        </p:nvGrpSpPr>
        <p:grpSpPr>
          <a:xfrm>
            <a:off x="9059103" y="-8134"/>
            <a:ext cx="936435" cy="6596259"/>
            <a:chOff x="0" y="0"/>
            <a:chExt cx="1248580" cy="8795012"/>
          </a:xfrm>
        </p:grpSpPr>
        <p:sp>
          <p:nvSpPr>
            <p:cNvPr id="11" name="Freeform 11"/>
            <p:cNvSpPr/>
            <p:nvPr/>
          </p:nvSpPr>
          <p:spPr>
            <a:xfrm>
              <a:off x="0" y="0"/>
              <a:ext cx="1248537" cy="8795004"/>
            </a:xfrm>
            <a:custGeom>
              <a:avLst/>
              <a:gdLst/>
              <a:ahLst/>
              <a:cxnLst/>
              <a:rect l="l" t="t" r="r" b="b"/>
              <a:pathLst>
                <a:path w="1248537" h="8795004">
                  <a:moveTo>
                    <a:pt x="985774" y="0"/>
                  </a:moveTo>
                  <a:lnTo>
                    <a:pt x="0" y="8795004"/>
                  </a:lnTo>
                  <a:lnTo>
                    <a:pt x="1248537" y="8795004"/>
                  </a:lnTo>
                  <a:cubicBezTo>
                    <a:pt x="1245870" y="5863336"/>
                    <a:pt x="1243076" y="2931668"/>
                    <a:pt x="1240409" y="0"/>
                  </a:cubicBezTo>
                  <a:lnTo>
                    <a:pt x="985774" y="0"/>
                  </a:lnTo>
                  <a:close/>
                </a:path>
              </a:pathLst>
            </a:custGeom>
            <a:solidFill>
              <a:srgbClr val="2B4743">
                <a:alpha val="69804"/>
              </a:srgbClr>
            </a:solidFill>
          </p:spPr>
        </p:sp>
      </p:grpSp>
      <p:grpSp>
        <p:nvGrpSpPr>
          <p:cNvPr id="12" name="Group 12"/>
          <p:cNvGrpSpPr/>
          <p:nvPr/>
        </p:nvGrpSpPr>
        <p:grpSpPr>
          <a:xfrm>
            <a:off x="8820449" y="-8135"/>
            <a:ext cx="1164928" cy="6596259"/>
            <a:chOff x="0" y="0"/>
            <a:chExt cx="1553237" cy="8795012"/>
          </a:xfrm>
        </p:grpSpPr>
        <p:sp>
          <p:nvSpPr>
            <p:cNvPr id="13" name="Freeform 13"/>
            <p:cNvSpPr/>
            <p:nvPr/>
          </p:nvSpPr>
          <p:spPr>
            <a:xfrm>
              <a:off x="0" y="0"/>
              <a:ext cx="1556385" cy="8795004"/>
            </a:xfrm>
            <a:custGeom>
              <a:avLst/>
              <a:gdLst/>
              <a:ahLst/>
              <a:cxnLst/>
              <a:rect l="l" t="t" r="r" b="b"/>
              <a:pathLst>
                <a:path w="1556385" h="8795004">
                  <a:moveTo>
                    <a:pt x="0" y="0"/>
                  </a:moveTo>
                  <a:lnTo>
                    <a:pt x="1366647" y="8795004"/>
                  </a:lnTo>
                  <a:lnTo>
                    <a:pt x="1552956" y="8795004"/>
                  </a:lnTo>
                  <a:cubicBezTo>
                    <a:pt x="1556385" y="5859780"/>
                    <a:pt x="1528826" y="2935224"/>
                    <a:pt x="1532255" y="0"/>
                  </a:cubicBezTo>
                  <a:lnTo>
                    <a:pt x="0" y="0"/>
                  </a:lnTo>
                  <a:close/>
                </a:path>
              </a:pathLst>
            </a:custGeom>
            <a:solidFill>
              <a:srgbClr val="DDA83F">
                <a:alpha val="64706"/>
              </a:srgbClr>
            </a:solidFill>
          </p:spPr>
        </p:sp>
      </p:grpSp>
      <p:grpSp>
        <p:nvGrpSpPr>
          <p:cNvPr id="14" name="Group 14"/>
          <p:cNvGrpSpPr/>
          <p:nvPr/>
        </p:nvGrpSpPr>
        <p:grpSpPr>
          <a:xfrm>
            <a:off x="8801957" y="4701156"/>
            <a:ext cx="1194757" cy="1886970"/>
            <a:chOff x="0" y="0"/>
            <a:chExt cx="1593009" cy="2515959"/>
          </a:xfrm>
        </p:grpSpPr>
        <p:sp>
          <p:nvSpPr>
            <p:cNvPr id="15" name="Freeform 15"/>
            <p:cNvSpPr/>
            <p:nvPr/>
          </p:nvSpPr>
          <p:spPr>
            <a:xfrm>
              <a:off x="0" y="0"/>
              <a:ext cx="1592961" cy="2515997"/>
            </a:xfrm>
            <a:custGeom>
              <a:avLst/>
              <a:gdLst/>
              <a:ahLst/>
              <a:cxnLst/>
              <a:rect l="l" t="t" r="r" b="b"/>
              <a:pathLst>
                <a:path w="1592961" h="2515997">
                  <a:moveTo>
                    <a:pt x="0" y="2515997"/>
                  </a:moveTo>
                  <a:lnTo>
                    <a:pt x="1585595" y="0"/>
                  </a:lnTo>
                  <a:cubicBezTo>
                    <a:pt x="1588008" y="836422"/>
                    <a:pt x="1590548" y="1672971"/>
                    <a:pt x="1592961" y="2509393"/>
                  </a:cubicBezTo>
                  <a:lnTo>
                    <a:pt x="0" y="2515997"/>
                  </a:lnTo>
                  <a:close/>
                </a:path>
              </a:pathLst>
            </a:custGeom>
            <a:solidFill>
              <a:srgbClr val="DDA83F">
                <a:alpha val="80000"/>
              </a:srgbClr>
            </a:solidFill>
          </p:spPr>
        </p:sp>
      </p:grpSp>
      <p:sp>
        <p:nvSpPr>
          <p:cNvPr id="16" name="Freeform 16"/>
          <p:cNvSpPr/>
          <p:nvPr/>
        </p:nvSpPr>
        <p:spPr>
          <a:xfrm>
            <a:off x="490024" y="1386750"/>
            <a:ext cx="8833999" cy="4617324"/>
          </a:xfrm>
          <a:custGeom>
            <a:avLst/>
            <a:gdLst/>
            <a:ahLst/>
            <a:cxnLst/>
            <a:rect l="l" t="t" r="r" b="b"/>
            <a:pathLst>
              <a:path w="8833999" h="4617324">
                <a:moveTo>
                  <a:pt x="0" y="0"/>
                </a:moveTo>
                <a:lnTo>
                  <a:pt x="8833998" y="0"/>
                </a:lnTo>
                <a:lnTo>
                  <a:pt x="8833998" y="4617324"/>
                </a:lnTo>
                <a:lnTo>
                  <a:pt x="0" y="4617324"/>
                </a:lnTo>
                <a:lnTo>
                  <a:pt x="0" y="0"/>
                </a:lnTo>
                <a:close/>
              </a:path>
            </a:pathLst>
          </a:custGeom>
          <a:blipFill>
            <a:blip r:embed="rId3"/>
            <a:stretch>
              <a:fillRect/>
            </a:stretch>
          </a:blipFill>
          <a:ln w="76200" cap="sq">
            <a:solidFill>
              <a:srgbClr val="FFD3DB"/>
            </a:solidFill>
            <a:prstDash val="solid"/>
            <a:miter/>
          </a:ln>
        </p:spPr>
      </p:sp>
      <p:sp>
        <p:nvSpPr>
          <p:cNvPr id="17" name="TextBox 17"/>
          <p:cNvSpPr txBox="1"/>
          <p:nvPr/>
        </p:nvSpPr>
        <p:spPr>
          <a:xfrm>
            <a:off x="240389" y="124777"/>
            <a:ext cx="4630170" cy="381000"/>
          </a:xfrm>
          <a:prstGeom prst="rect">
            <a:avLst/>
          </a:prstGeom>
        </p:spPr>
        <p:txBody>
          <a:bodyPr lIns="0" tIns="0" rIns="0" bIns="0" rtlCol="0" anchor="t">
            <a:spAutoFit/>
          </a:bodyPr>
          <a:lstStyle/>
          <a:p>
            <a:pPr algn="l">
              <a:lnSpc>
                <a:spcPts val="3079"/>
              </a:lnSpc>
            </a:pPr>
            <a:r>
              <a:rPr lang="en-US" sz="2565" spc="-64">
                <a:solidFill>
                  <a:srgbClr val="2B4743"/>
                </a:solidFill>
                <a:latin typeface="Cardo Bold"/>
                <a:ea typeface="Cardo Bold"/>
                <a:cs typeface="Cardo Bold"/>
                <a:sym typeface="Cardo Bold"/>
              </a:rPr>
              <a:t> 3. Data Collection Methods</a:t>
            </a:r>
          </a:p>
        </p:txBody>
      </p:sp>
      <p:sp>
        <p:nvSpPr>
          <p:cNvPr id="18" name="TextBox 18"/>
          <p:cNvSpPr txBox="1"/>
          <p:nvPr/>
        </p:nvSpPr>
        <p:spPr>
          <a:xfrm>
            <a:off x="658178" y="571614"/>
            <a:ext cx="6633286" cy="701675"/>
          </a:xfrm>
          <a:prstGeom prst="rect">
            <a:avLst/>
          </a:prstGeom>
        </p:spPr>
        <p:txBody>
          <a:bodyPr lIns="0" tIns="0" rIns="0" bIns="0" rtlCol="0" anchor="t">
            <a:spAutoFit/>
          </a:bodyPr>
          <a:lstStyle/>
          <a:p>
            <a:pPr algn="l">
              <a:lnSpc>
                <a:spcPts val="2800"/>
              </a:lnSpc>
            </a:pPr>
            <a:r>
              <a:rPr lang="en-US" sz="2000">
                <a:solidFill>
                  <a:srgbClr val="15302D"/>
                </a:solidFill>
                <a:latin typeface="Canva Sans"/>
                <a:ea typeface="Canva Sans"/>
                <a:cs typeface="Canva Sans"/>
                <a:sym typeface="Canva Sans"/>
              </a:rPr>
              <a:t>Data is collected using read_csv method provided by pandas library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EDEEB"/>
        </a:solidFill>
        <a:effectLst/>
      </p:bgPr>
    </p:bg>
    <p:spTree>
      <p:nvGrpSpPr>
        <p:cNvPr id="1" name=""/>
        <p:cNvGrpSpPr/>
        <p:nvPr/>
      </p:nvGrpSpPr>
      <p:grpSpPr>
        <a:xfrm>
          <a:off x="0" y="0"/>
          <a:ext cx="0" cy="0"/>
          <a:chOff x="0" y="0"/>
          <a:chExt cx="0" cy="0"/>
        </a:xfrm>
      </p:grpSpPr>
      <p:grpSp>
        <p:nvGrpSpPr>
          <p:cNvPr id="2" name="Group 2"/>
          <p:cNvGrpSpPr/>
          <p:nvPr/>
        </p:nvGrpSpPr>
        <p:grpSpPr>
          <a:xfrm>
            <a:off x="-9245" y="3855273"/>
            <a:ext cx="499269" cy="2740986"/>
            <a:chOff x="0" y="0"/>
            <a:chExt cx="665692" cy="3654648"/>
          </a:xfrm>
        </p:grpSpPr>
        <p:sp>
          <p:nvSpPr>
            <p:cNvPr id="3" name="Freeform 3"/>
            <p:cNvSpPr/>
            <p:nvPr/>
          </p:nvSpPr>
          <p:spPr>
            <a:xfrm>
              <a:off x="0" y="0"/>
              <a:ext cx="665734" cy="3654679"/>
            </a:xfrm>
            <a:custGeom>
              <a:avLst/>
              <a:gdLst/>
              <a:ahLst/>
              <a:cxnLst/>
              <a:rect l="l" t="t" r="r" b="b"/>
              <a:pathLst>
                <a:path w="665734" h="3654679">
                  <a:moveTo>
                    <a:pt x="0" y="0"/>
                  </a:moveTo>
                  <a:lnTo>
                    <a:pt x="665734" y="3654679"/>
                  </a:lnTo>
                  <a:lnTo>
                    <a:pt x="0" y="3643757"/>
                  </a:lnTo>
                  <a:cubicBezTo>
                    <a:pt x="4064" y="2440051"/>
                    <a:pt x="8255" y="1236345"/>
                    <a:pt x="0" y="0"/>
                  </a:cubicBezTo>
                  <a:close/>
                </a:path>
              </a:pathLst>
            </a:custGeom>
            <a:solidFill>
              <a:srgbClr val="DDA83F">
                <a:alpha val="84706"/>
              </a:srgbClr>
            </a:solidFill>
          </p:spPr>
        </p:sp>
      </p:grpSp>
      <p:sp>
        <p:nvSpPr>
          <p:cNvPr id="4" name="AutoShape 4"/>
          <p:cNvSpPr/>
          <p:nvPr/>
        </p:nvSpPr>
        <p:spPr>
          <a:xfrm rot="-1825605">
            <a:off x="5246115" y="5299707"/>
            <a:ext cx="5106246" cy="0"/>
          </a:xfrm>
          <a:prstGeom prst="line">
            <a:avLst/>
          </a:prstGeom>
          <a:ln w="9525" cap="rnd">
            <a:solidFill>
              <a:srgbClr val="CEDEEB"/>
            </a:solidFill>
            <a:prstDash val="solid"/>
            <a:headEnd type="none" w="sm" len="sm"/>
            <a:tailEnd type="none" w="sm" len="sm"/>
          </a:ln>
        </p:spPr>
      </p:sp>
      <p:sp>
        <p:nvSpPr>
          <p:cNvPr id="5" name="AutoShape 5"/>
          <p:cNvSpPr/>
          <p:nvPr/>
        </p:nvSpPr>
        <p:spPr>
          <a:xfrm rot="4710223">
            <a:off x="4990255" y="3294062"/>
            <a:ext cx="6732342" cy="0"/>
          </a:xfrm>
          <a:prstGeom prst="line">
            <a:avLst/>
          </a:prstGeom>
          <a:ln w="9525" cap="rnd">
            <a:solidFill>
              <a:srgbClr val="CEDEEB"/>
            </a:solidFill>
            <a:prstDash val="solid"/>
            <a:headEnd type="none" w="sm" len="sm"/>
            <a:tailEnd type="none" w="sm" len="sm"/>
          </a:ln>
        </p:spPr>
      </p:sp>
      <p:grpSp>
        <p:nvGrpSpPr>
          <p:cNvPr id="6" name="Group 6"/>
          <p:cNvGrpSpPr/>
          <p:nvPr/>
        </p:nvGrpSpPr>
        <p:grpSpPr>
          <a:xfrm>
            <a:off x="7526047" y="1"/>
            <a:ext cx="2478262" cy="6596258"/>
            <a:chOff x="0" y="0"/>
            <a:chExt cx="3304349" cy="8795011"/>
          </a:xfrm>
        </p:grpSpPr>
        <p:sp>
          <p:nvSpPr>
            <p:cNvPr id="7" name="Freeform 7"/>
            <p:cNvSpPr/>
            <p:nvPr/>
          </p:nvSpPr>
          <p:spPr>
            <a:xfrm>
              <a:off x="0" y="0"/>
              <a:ext cx="3307842" cy="8795003"/>
            </a:xfrm>
            <a:custGeom>
              <a:avLst/>
              <a:gdLst/>
              <a:ahLst/>
              <a:cxnLst/>
              <a:rect l="l" t="t" r="r" b="b"/>
              <a:pathLst>
                <a:path w="3307842" h="8795003">
                  <a:moveTo>
                    <a:pt x="2946273" y="0"/>
                  </a:moveTo>
                  <a:lnTo>
                    <a:pt x="0" y="8784209"/>
                  </a:lnTo>
                  <a:lnTo>
                    <a:pt x="3303778" y="8795003"/>
                  </a:lnTo>
                  <a:cubicBezTo>
                    <a:pt x="3307842" y="5866892"/>
                    <a:pt x="3287395" y="2938907"/>
                    <a:pt x="3291459" y="10795"/>
                  </a:cubicBezTo>
                  <a:lnTo>
                    <a:pt x="2946273" y="0"/>
                  </a:lnTo>
                  <a:close/>
                </a:path>
              </a:pathLst>
            </a:custGeom>
            <a:solidFill>
              <a:srgbClr val="DDA83F">
                <a:alpha val="29804"/>
              </a:srgbClr>
            </a:solidFill>
          </p:spPr>
        </p:sp>
      </p:grpSp>
      <p:grpSp>
        <p:nvGrpSpPr>
          <p:cNvPr id="8" name="Group 8"/>
          <p:cNvGrpSpPr/>
          <p:nvPr/>
        </p:nvGrpSpPr>
        <p:grpSpPr>
          <a:xfrm>
            <a:off x="7868133" y="-8134"/>
            <a:ext cx="2127403" cy="6596259"/>
            <a:chOff x="0" y="0"/>
            <a:chExt cx="2836538" cy="8795012"/>
          </a:xfrm>
        </p:grpSpPr>
        <p:sp>
          <p:nvSpPr>
            <p:cNvPr id="9" name="Freeform 9"/>
            <p:cNvSpPr/>
            <p:nvPr/>
          </p:nvSpPr>
          <p:spPr>
            <a:xfrm>
              <a:off x="0" y="0"/>
              <a:ext cx="2839466" cy="8795004"/>
            </a:xfrm>
            <a:custGeom>
              <a:avLst/>
              <a:gdLst/>
              <a:ahLst/>
              <a:cxnLst/>
              <a:rect l="l" t="t" r="r" b="b"/>
              <a:pathLst>
                <a:path w="2839466" h="8795004">
                  <a:moveTo>
                    <a:pt x="0" y="0"/>
                  </a:moveTo>
                  <a:lnTo>
                    <a:pt x="1750568" y="8795004"/>
                  </a:lnTo>
                  <a:lnTo>
                    <a:pt x="2835402" y="8795004"/>
                  </a:lnTo>
                  <a:cubicBezTo>
                    <a:pt x="2831338" y="5863336"/>
                    <a:pt x="2839466" y="2931668"/>
                    <a:pt x="2835402" y="0"/>
                  </a:cubicBezTo>
                  <a:lnTo>
                    <a:pt x="0" y="0"/>
                  </a:lnTo>
                  <a:close/>
                </a:path>
              </a:pathLst>
            </a:custGeom>
            <a:solidFill>
              <a:srgbClr val="DDA83F">
                <a:alpha val="19608"/>
              </a:srgbClr>
            </a:solidFill>
          </p:spPr>
        </p:sp>
      </p:grpSp>
      <p:grpSp>
        <p:nvGrpSpPr>
          <p:cNvPr id="10" name="Group 10"/>
          <p:cNvGrpSpPr/>
          <p:nvPr/>
        </p:nvGrpSpPr>
        <p:grpSpPr>
          <a:xfrm>
            <a:off x="9059103" y="-8134"/>
            <a:ext cx="936435" cy="6596259"/>
            <a:chOff x="0" y="0"/>
            <a:chExt cx="1248580" cy="8795012"/>
          </a:xfrm>
        </p:grpSpPr>
        <p:sp>
          <p:nvSpPr>
            <p:cNvPr id="11" name="Freeform 11"/>
            <p:cNvSpPr/>
            <p:nvPr/>
          </p:nvSpPr>
          <p:spPr>
            <a:xfrm>
              <a:off x="0" y="0"/>
              <a:ext cx="1248537" cy="8795004"/>
            </a:xfrm>
            <a:custGeom>
              <a:avLst/>
              <a:gdLst/>
              <a:ahLst/>
              <a:cxnLst/>
              <a:rect l="l" t="t" r="r" b="b"/>
              <a:pathLst>
                <a:path w="1248537" h="8795004">
                  <a:moveTo>
                    <a:pt x="985774" y="0"/>
                  </a:moveTo>
                  <a:lnTo>
                    <a:pt x="0" y="8795004"/>
                  </a:lnTo>
                  <a:lnTo>
                    <a:pt x="1248537" y="8795004"/>
                  </a:lnTo>
                  <a:cubicBezTo>
                    <a:pt x="1245870" y="5863336"/>
                    <a:pt x="1243076" y="2931668"/>
                    <a:pt x="1240409" y="0"/>
                  </a:cubicBezTo>
                  <a:lnTo>
                    <a:pt x="985774" y="0"/>
                  </a:lnTo>
                  <a:close/>
                </a:path>
              </a:pathLst>
            </a:custGeom>
            <a:solidFill>
              <a:srgbClr val="2B4743">
                <a:alpha val="69804"/>
              </a:srgbClr>
            </a:solidFill>
          </p:spPr>
        </p:sp>
      </p:grpSp>
      <p:grpSp>
        <p:nvGrpSpPr>
          <p:cNvPr id="12" name="Group 12"/>
          <p:cNvGrpSpPr/>
          <p:nvPr/>
        </p:nvGrpSpPr>
        <p:grpSpPr>
          <a:xfrm>
            <a:off x="8820449" y="-8135"/>
            <a:ext cx="1164928" cy="6596259"/>
            <a:chOff x="0" y="0"/>
            <a:chExt cx="1553237" cy="8795012"/>
          </a:xfrm>
        </p:grpSpPr>
        <p:sp>
          <p:nvSpPr>
            <p:cNvPr id="13" name="Freeform 13"/>
            <p:cNvSpPr/>
            <p:nvPr/>
          </p:nvSpPr>
          <p:spPr>
            <a:xfrm>
              <a:off x="0" y="0"/>
              <a:ext cx="1556385" cy="8795004"/>
            </a:xfrm>
            <a:custGeom>
              <a:avLst/>
              <a:gdLst/>
              <a:ahLst/>
              <a:cxnLst/>
              <a:rect l="l" t="t" r="r" b="b"/>
              <a:pathLst>
                <a:path w="1556385" h="8795004">
                  <a:moveTo>
                    <a:pt x="0" y="0"/>
                  </a:moveTo>
                  <a:lnTo>
                    <a:pt x="1366647" y="8795004"/>
                  </a:lnTo>
                  <a:lnTo>
                    <a:pt x="1552956" y="8795004"/>
                  </a:lnTo>
                  <a:cubicBezTo>
                    <a:pt x="1556385" y="5859780"/>
                    <a:pt x="1528826" y="2935224"/>
                    <a:pt x="1532255" y="0"/>
                  </a:cubicBezTo>
                  <a:lnTo>
                    <a:pt x="0" y="0"/>
                  </a:lnTo>
                  <a:close/>
                </a:path>
              </a:pathLst>
            </a:custGeom>
            <a:solidFill>
              <a:srgbClr val="DDA83F">
                <a:alpha val="64706"/>
              </a:srgbClr>
            </a:solidFill>
          </p:spPr>
        </p:sp>
      </p:grpSp>
      <p:grpSp>
        <p:nvGrpSpPr>
          <p:cNvPr id="14" name="Group 14"/>
          <p:cNvGrpSpPr/>
          <p:nvPr/>
        </p:nvGrpSpPr>
        <p:grpSpPr>
          <a:xfrm>
            <a:off x="8801957" y="4701156"/>
            <a:ext cx="1194757" cy="1886970"/>
            <a:chOff x="0" y="0"/>
            <a:chExt cx="1593009" cy="2515959"/>
          </a:xfrm>
        </p:grpSpPr>
        <p:sp>
          <p:nvSpPr>
            <p:cNvPr id="15" name="Freeform 15"/>
            <p:cNvSpPr/>
            <p:nvPr/>
          </p:nvSpPr>
          <p:spPr>
            <a:xfrm>
              <a:off x="0" y="0"/>
              <a:ext cx="1592961" cy="2515997"/>
            </a:xfrm>
            <a:custGeom>
              <a:avLst/>
              <a:gdLst/>
              <a:ahLst/>
              <a:cxnLst/>
              <a:rect l="l" t="t" r="r" b="b"/>
              <a:pathLst>
                <a:path w="1592961" h="2515997">
                  <a:moveTo>
                    <a:pt x="0" y="2515997"/>
                  </a:moveTo>
                  <a:lnTo>
                    <a:pt x="1585595" y="0"/>
                  </a:lnTo>
                  <a:cubicBezTo>
                    <a:pt x="1588008" y="836422"/>
                    <a:pt x="1590548" y="1672971"/>
                    <a:pt x="1592961" y="2509393"/>
                  </a:cubicBezTo>
                  <a:lnTo>
                    <a:pt x="0" y="2515997"/>
                  </a:lnTo>
                  <a:close/>
                </a:path>
              </a:pathLst>
            </a:custGeom>
            <a:solidFill>
              <a:srgbClr val="DDA83F">
                <a:alpha val="80000"/>
              </a:srgbClr>
            </a:solidFill>
          </p:spPr>
        </p:sp>
      </p:grpSp>
      <p:sp>
        <p:nvSpPr>
          <p:cNvPr id="16" name="Freeform 16"/>
          <p:cNvSpPr/>
          <p:nvPr/>
        </p:nvSpPr>
        <p:spPr>
          <a:xfrm>
            <a:off x="385310" y="1987995"/>
            <a:ext cx="4605790" cy="3734556"/>
          </a:xfrm>
          <a:custGeom>
            <a:avLst/>
            <a:gdLst/>
            <a:ahLst/>
            <a:cxnLst/>
            <a:rect l="l" t="t" r="r" b="b"/>
            <a:pathLst>
              <a:path w="4605790" h="3734556">
                <a:moveTo>
                  <a:pt x="0" y="0"/>
                </a:moveTo>
                <a:lnTo>
                  <a:pt x="4605790" y="0"/>
                </a:lnTo>
                <a:lnTo>
                  <a:pt x="4605790" y="3734556"/>
                </a:lnTo>
                <a:lnTo>
                  <a:pt x="0" y="3734556"/>
                </a:lnTo>
                <a:lnTo>
                  <a:pt x="0" y="0"/>
                </a:lnTo>
                <a:close/>
              </a:path>
            </a:pathLst>
          </a:custGeom>
          <a:blipFill>
            <a:blip r:embed="rId3"/>
            <a:stretch>
              <a:fillRect r="-2853"/>
            </a:stretch>
          </a:blipFill>
          <a:ln w="76200" cap="sq">
            <a:solidFill>
              <a:srgbClr val="FFD3DB"/>
            </a:solidFill>
            <a:prstDash val="solid"/>
            <a:miter/>
          </a:ln>
        </p:spPr>
      </p:sp>
      <p:sp>
        <p:nvSpPr>
          <p:cNvPr id="17" name="Freeform 17"/>
          <p:cNvSpPr/>
          <p:nvPr/>
        </p:nvSpPr>
        <p:spPr>
          <a:xfrm>
            <a:off x="3344356" y="4523891"/>
            <a:ext cx="6535370" cy="2057884"/>
          </a:xfrm>
          <a:custGeom>
            <a:avLst/>
            <a:gdLst/>
            <a:ahLst/>
            <a:cxnLst/>
            <a:rect l="l" t="t" r="r" b="b"/>
            <a:pathLst>
              <a:path w="6535370" h="2057884">
                <a:moveTo>
                  <a:pt x="0" y="0"/>
                </a:moveTo>
                <a:lnTo>
                  <a:pt x="6535370" y="0"/>
                </a:lnTo>
                <a:lnTo>
                  <a:pt x="6535370" y="2057884"/>
                </a:lnTo>
                <a:lnTo>
                  <a:pt x="0" y="2057884"/>
                </a:lnTo>
                <a:lnTo>
                  <a:pt x="0" y="0"/>
                </a:lnTo>
                <a:close/>
              </a:path>
            </a:pathLst>
          </a:custGeom>
          <a:blipFill>
            <a:blip r:embed="rId4"/>
            <a:stretch>
              <a:fillRect/>
            </a:stretch>
          </a:blipFill>
          <a:ln w="66675" cap="sq">
            <a:solidFill>
              <a:srgbClr val="FFD3DB"/>
            </a:solidFill>
            <a:prstDash val="solid"/>
            <a:miter/>
          </a:ln>
        </p:spPr>
      </p:sp>
      <p:sp>
        <p:nvSpPr>
          <p:cNvPr id="18" name="TextBox 18"/>
          <p:cNvSpPr txBox="1"/>
          <p:nvPr/>
        </p:nvSpPr>
        <p:spPr>
          <a:xfrm>
            <a:off x="240389" y="124777"/>
            <a:ext cx="3648595" cy="381000"/>
          </a:xfrm>
          <a:prstGeom prst="rect">
            <a:avLst/>
          </a:prstGeom>
        </p:spPr>
        <p:txBody>
          <a:bodyPr lIns="0" tIns="0" rIns="0" bIns="0" rtlCol="0" anchor="t">
            <a:spAutoFit/>
          </a:bodyPr>
          <a:lstStyle/>
          <a:p>
            <a:pPr algn="l">
              <a:lnSpc>
                <a:spcPts val="3079"/>
              </a:lnSpc>
            </a:pPr>
            <a:r>
              <a:rPr lang="en-US" sz="2565" spc="-64">
                <a:solidFill>
                  <a:srgbClr val="2B4743"/>
                </a:solidFill>
                <a:latin typeface="Cardo Bold"/>
                <a:ea typeface="Cardo Bold"/>
                <a:cs typeface="Cardo Bold"/>
                <a:sym typeface="Cardo Bold"/>
              </a:rPr>
              <a:t> B. Data Preprocessing</a:t>
            </a:r>
          </a:p>
        </p:txBody>
      </p:sp>
      <p:sp>
        <p:nvSpPr>
          <p:cNvPr id="19" name="TextBox 19"/>
          <p:cNvSpPr txBox="1"/>
          <p:nvPr/>
        </p:nvSpPr>
        <p:spPr>
          <a:xfrm>
            <a:off x="561963" y="505777"/>
            <a:ext cx="3336546" cy="323850"/>
          </a:xfrm>
          <a:prstGeom prst="rect">
            <a:avLst/>
          </a:prstGeom>
        </p:spPr>
        <p:txBody>
          <a:bodyPr lIns="0" tIns="0" rIns="0" bIns="0" rtlCol="0" anchor="t">
            <a:spAutoFit/>
          </a:bodyPr>
          <a:lstStyle/>
          <a:p>
            <a:pPr algn="l">
              <a:lnSpc>
                <a:spcPts val="2599"/>
              </a:lnSpc>
            </a:pPr>
            <a:r>
              <a:rPr lang="en-US" sz="2166">
                <a:solidFill>
                  <a:srgbClr val="2B4743"/>
                </a:solidFill>
                <a:latin typeface="Cardo Bold"/>
                <a:ea typeface="Cardo Bold"/>
                <a:cs typeface="Cardo Bold"/>
                <a:sym typeface="Cardo Bold"/>
              </a:rPr>
              <a:t>1)Data Cleaning Methods:</a:t>
            </a:r>
          </a:p>
        </p:txBody>
      </p:sp>
      <p:sp>
        <p:nvSpPr>
          <p:cNvPr id="20" name="TextBox 20"/>
          <p:cNvSpPr txBox="1"/>
          <p:nvPr/>
        </p:nvSpPr>
        <p:spPr>
          <a:xfrm>
            <a:off x="821585" y="867632"/>
            <a:ext cx="9160615" cy="1054100"/>
          </a:xfrm>
          <a:prstGeom prst="rect">
            <a:avLst/>
          </a:prstGeom>
        </p:spPr>
        <p:txBody>
          <a:bodyPr lIns="0" tIns="0" rIns="0" bIns="0" rtlCol="0" anchor="t">
            <a:spAutoFit/>
          </a:bodyPr>
          <a:lstStyle/>
          <a:p>
            <a:pPr algn="l">
              <a:lnSpc>
                <a:spcPts val="2800"/>
              </a:lnSpc>
            </a:pPr>
            <a:r>
              <a:rPr lang="en-US" sz="2000">
                <a:solidFill>
                  <a:srgbClr val="2B4743"/>
                </a:solidFill>
                <a:latin typeface="Canva Sans"/>
                <a:ea typeface="Canva Sans"/>
                <a:cs typeface="Canva Sans"/>
                <a:sym typeface="Canva Sans"/>
              </a:rPr>
              <a:t>Checking  Columns and finding null values, repeated values to  clean the dataset.</a:t>
            </a:r>
          </a:p>
          <a:p>
            <a:pPr algn="l">
              <a:lnSpc>
                <a:spcPts val="2800"/>
              </a:lnSpc>
            </a:pPr>
            <a:r>
              <a:rPr lang="en-US" sz="2000">
                <a:solidFill>
                  <a:srgbClr val="2B4743"/>
                </a:solidFill>
                <a:latin typeface="Canva Sans"/>
                <a:ea typeface="Canva Sans"/>
                <a:cs typeface="Canva Sans"/>
                <a:sym typeface="Canva Sans"/>
              </a:rPr>
              <a:t>Coloring the dataset values to easily access the required columna data.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TotalTime>
  <Words>1404</Words>
  <Application>Microsoft Office PowerPoint</Application>
  <PresentationFormat>Custom</PresentationFormat>
  <Paragraphs>201</Paragraphs>
  <Slides>30</Slides>
  <Notes>30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30</vt:i4>
      </vt:variant>
    </vt:vector>
  </HeadingPairs>
  <TitlesOfParts>
    <vt:vector size="43" baseType="lpstr">
      <vt:lpstr>League Spartan</vt:lpstr>
      <vt:lpstr>Cardo</vt:lpstr>
      <vt:lpstr>IBM Plex Sans Medium</vt:lpstr>
      <vt:lpstr>Cardo Bold</vt:lpstr>
      <vt:lpstr>Canva Sans Bold</vt:lpstr>
      <vt:lpstr>Didact Gothic</vt:lpstr>
      <vt:lpstr>Canva Sans</vt:lpstr>
      <vt:lpstr>Calibri</vt:lpstr>
      <vt:lpstr>Arial</vt:lpstr>
      <vt:lpstr>IBM Plex Sans Bold Italics</vt:lpstr>
      <vt:lpstr>Quintessential</vt:lpstr>
      <vt:lpstr>IBM Plex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project.pptx</dc:title>
  <cp:lastModifiedBy>NILESH TAMBOLI</cp:lastModifiedBy>
  <cp:revision>4</cp:revision>
  <dcterms:created xsi:type="dcterms:W3CDTF">2006-08-16T00:00:00Z</dcterms:created>
  <dcterms:modified xsi:type="dcterms:W3CDTF">2024-08-05T05:59:44Z</dcterms:modified>
  <dc:identifier>DAGMr5ikPFY</dc:identifier>
</cp:coreProperties>
</file>